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98" r:id="rId1"/>
  </p:sldMasterIdLst>
  <p:notesMasterIdLst>
    <p:notesMasterId r:id="rId40"/>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8" r:id="rId21"/>
    <p:sldId id="279" r:id="rId22"/>
    <p:sldId id="280" r:id="rId23"/>
    <p:sldId id="281" r:id="rId24"/>
    <p:sldId id="282" r:id="rId25"/>
    <p:sldId id="283" r:id="rId26"/>
    <p:sldId id="285" r:id="rId27"/>
    <p:sldId id="286" r:id="rId28"/>
    <p:sldId id="287" r:id="rId29"/>
    <p:sldId id="288" r:id="rId30"/>
    <p:sldId id="289" r:id="rId31"/>
    <p:sldId id="290" r:id="rId32"/>
    <p:sldId id="291" r:id="rId33"/>
    <p:sldId id="296" r:id="rId34"/>
    <p:sldId id="292" r:id="rId35"/>
    <p:sldId id="293" r:id="rId36"/>
    <p:sldId id="294" r:id="rId37"/>
    <p:sldId id="297" r:id="rId38"/>
    <p:sldId id="295" r:id="rId3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869D930-0F46-46AF-9215-F65989BFFBE9}">
  <a:tblStyle styleId="{0869D930-0F46-46AF-9215-F65989BFFBE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1" d="100"/>
          <a:sy n="81" d="100"/>
        </p:scale>
        <p:origin x="-15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550603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3" name="Google Shape;36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5" name="Google Shape;425;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1" name="Google Shape;43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7" name="Google Shape;43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2" name="Google Shape;442;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7" name="Google Shape;447;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2" name="Google Shape;45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7" name="Google Shape;457;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2" name="Google Shape;46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7" name="Google Shape;467;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2" name="Google Shape;472;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9" name="Google Shape;36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2" name="Google Shape;482;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7" name="Google Shape;487;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2" name="Google Shape;492;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7" name="Google Shape;497;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2" name="Google Shape;502;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7" name="Google Shape;507;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7" name="Google Shape;517;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2" name="Google Shape;522;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7" name="Google Shape;527;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Google Shape;531;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2" name="Google Shape;532;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4" name="Google Shape;37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7" name="Google Shape;537;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2" name="Google Shape;542;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7" name="Google Shape;547;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2" name="Google Shape;552;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7" name="Google Shape;557;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62" name="Google Shape;562;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67" name="Google Shape;567;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2" name="Google Shape;39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7" name="Google Shape;39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2" name="Google Shape;40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7" name="Google Shape;40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3" name="Google Shape;41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9" name="Google Shape;419;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Yalnızca Başlık">
  <p:cSld name="1_Yalnızca Başlık">
    <p:spTree>
      <p:nvGrpSpPr>
        <p:cNvPr id="1" name="Shape 60"/>
        <p:cNvGrpSpPr/>
        <p:nvPr/>
      </p:nvGrpSpPr>
      <p:grpSpPr>
        <a:xfrm>
          <a:off x="0" y="0"/>
          <a:ext cx="0" cy="0"/>
          <a:chOff x="0" y="0"/>
          <a:chExt cx="0" cy="0"/>
        </a:xfrm>
      </p:grpSpPr>
      <p:sp>
        <p:nvSpPr>
          <p:cNvPr id="61" name="Google Shape;61;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2" name="Google Shape;62;p11"/>
          <p:cNvSpPr txBox="1">
            <a:spLocks noGrp="1"/>
          </p:cNvSpPr>
          <p:nvPr>
            <p:ph type="dt" idx="10"/>
          </p:nvPr>
        </p:nvSpPr>
        <p:spPr>
          <a:xfrm>
            <a:off x="457200" y="6251575"/>
            <a:ext cx="2133600" cy="4764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1200">
                <a:latin typeface="Arial"/>
                <a:ea typeface="Arial"/>
                <a:cs typeface="Arial"/>
                <a:sym typeface="Aria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11"/>
          <p:cNvSpPr txBox="1">
            <a:spLocks noGrp="1"/>
          </p:cNvSpPr>
          <p:nvPr>
            <p:ph type="sldNum" idx="12"/>
          </p:nvPr>
        </p:nvSpPr>
        <p:spPr>
          <a:xfrm>
            <a:off x="6553200" y="6248400"/>
            <a:ext cx="2133600" cy="4764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64" name="Google Shape;64;p11"/>
          <p:cNvSpPr txBox="1">
            <a:spLocks noGrp="1"/>
          </p:cNvSpPr>
          <p:nvPr>
            <p:ph type="ftr" idx="11"/>
          </p:nvPr>
        </p:nvSpPr>
        <p:spPr>
          <a:xfrm>
            <a:off x="3124200" y="6248400"/>
            <a:ext cx="2895600" cy="4764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4"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5"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5"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C0AAAA"/>
        </a:solidFill>
        <a:effectLst/>
      </p:bgPr>
    </p:bg>
    <p:spTree>
      <p:nvGrpSpPr>
        <p:cNvPr id="1" name="Shape 364"/>
        <p:cNvGrpSpPr/>
        <p:nvPr/>
      </p:nvGrpSpPr>
      <p:grpSpPr>
        <a:xfrm>
          <a:off x="0" y="0"/>
          <a:ext cx="0" cy="0"/>
          <a:chOff x="0" y="0"/>
          <a:chExt cx="0" cy="0"/>
        </a:xfrm>
      </p:grpSpPr>
      <p:sp>
        <p:nvSpPr>
          <p:cNvPr id="365" name="Google Shape;365;p49"/>
          <p:cNvSpPr txBox="1"/>
          <p:nvPr/>
        </p:nvSpPr>
        <p:spPr>
          <a:xfrm>
            <a:off x="592015" y="1619616"/>
            <a:ext cx="7823100" cy="15696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2400"/>
              <a:buFont typeface="Times New Roman"/>
              <a:buNone/>
            </a:pPr>
            <a:r>
              <a:rPr lang="tr-TR" sz="4800" dirty="0" smtClean="0">
                <a:latin typeface="Adobe Gothic Std B" pitchFamily="34" charset="-128"/>
                <a:ea typeface="Adobe Gothic Std B" pitchFamily="34" charset="-128"/>
              </a:rPr>
              <a:t>OKULA ORYANTASYON SEMİNERİ </a:t>
            </a:r>
            <a:endParaRPr sz="7200" b="1" i="0" u="none" strike="noStrike" cap="none" dirty="0">
              <a:solidFill>
                <a:srgbClr val="000000"/>
              </a:solidFill>
              <a:latin typeface="Adobe Gothic Std B" pitchFamily="34" charset="-128"/>
              <a:ea typeface="Adobe Gothic Std B" pitchFamily="34" charset="-128"/>
              <a:cs typeface="Comic Sans MS"/>
              <a:sym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3000"/>
                                  </p:stCondLst>
                                  <p:childTnLst>
                                    <p:set>
                                      <p:cBhvr>
                                        <p:cTn id="6" dur="1" fill="hold">
                                          <p:stCondLst>
                                            <p:cond delay="0"/>
                                          </p:stCondLst>
                                        </p:cTn>
                                        <p:tgtEl>
                                          <p:spTgt spid="365"/>
                                        </p:tgtEl>
                                        <p:attrNameLst>
                                          <p:attrName>style.visibility</p:attrName>
                                        </p:attrNameLst>
                                      </p:cBhvr>
                                      <p:to>
                                        <p:strVal val="visible"/>
                                      </p:to>
                                    </p:set>
                                    <p:anim calcmode="lin" valueType="num">
                                      <p:cBhvr additive="base">
                                        <p:cTn id="7" dur="500"/>
                                        <p:tgtEl>
                                          <p:spTgt spid="365"/>
                                        </p:tgtEl>
                                        <p:attrNameLst>
                                          <p:attrName>ppt_w</p:attrName>
                                        </p:attrNameLst>
                                      </p:cBhvr>
                                      <p:tavLst>
                                        <p:tav tm="0">
                                          <p:val>
                                            <p:strVal val="0"/>
                                          </p:val>
                                        </p:tav>
                                        <p:tav tm="100000">
                                          <p:val>
                                            <p:strVal val="#ppt_w"/>
                                          </p:val>
                                        </p:tav>
                                      </p:tavLst>
                                    </p:anim>
                                    <p:anim calcmode="lin" valueType="num">
                                      <p:cBhvr additive="base">
                                        <p:cTn id="8" dur="500"/>
                                        <p:tgtEl>
                                          <p:spTgt spid="36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426"/>
        <p:cNvGrpSpPr/>
        <p:nvPr/>
      </p:nvGrpSpPr>
      <p:grpSpPr>
        <a:xfrm>
          <a:off x="0" y="0"/>
          <a:ext cx="0" cy="0"/>
          <a:chOff x="0" y="0"/>
          <a:chExt cx="0" cy="0"/>
        </a:xfrm>
      </p:grpSpPr>
      <p:sp>
        <p:nvSpPr>
          <p:cNvPr id="427" name="Google Shape;427;p59"/>
          <p:cNvSpPr txBox="1"/>
          <p:nvPr/>
        </p:nvSpPr>
        <p:spPr>
          <a:xfrm>
            <a:off x="0" y="1428750"/>
            <a:ext cx="8643900" cy="4579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lt1"/>
              </a:buClr>
              <a:buSzPts val="2800"/>
              <a:buFont typeface="Times New Roman"/>
              <a:buNone/>
            </a:pPr>
            <a:endParaRPr sz="2800" b="1" i="0" u="none">
              <a:solidFill>
                <a:schemeClr val="lt1"/>
              </a:solidFill>
              <a:latin typeface="Comic Sans MS"/>
              <a:ea typeface="Comic Sans MS"/>
              <a:cs typeface="Comic Sans MS"/>
              <a:sym typeface="Comic Sans MS"/>
            </a:endParaRPr>
          </a:p>
          <a:p>
            <a:pPr marL="0" marR="0" lvl="0" indent="0" algn="l" rtl="0">
              <a:lnSpc>
                <a:spcPct val="100000"/>
              </a:lnSpc>
              <a:spcBef>
                <a:spcPts val="1400"/>
              </a:spcBef>
              <a:spcAft>
                <a:spcPts val="0"/>
              </a:spcAft>
              <a:buClr>
                <a:schemeClr val="lt1"/>
              </a:buClr>
              <a:buSzPts val="2800"/>
              <a:buFont typeface="Comic Sans MS"/>
              <a:buNone/>
            </a:pPr>
            <a:r>
              <a:rPr lang="en-US" sz="2800" b="0" i="0" u="none">
                <a:solidFill>
                  <a:schemeClr val="lt1"/>
                </a:solidFill>
                <a:latin typeface="Comic Sans MS"/>
                <a:ea typeface="Comic Sans MS"/>
                <a:cs typeface="Comic Sans MS"/>
                <a:sym typeface="Comic Sans MS"/>
              </a:rPr>
              <a:t>	</a:t>
            </a:r>
            <a:r>
              <a:rPr lang="en-US" sz="2800" b="1" i="0" u="none">
                <a:solidFill>
                  <a:schemeClr val="lt1"/>
                </a:solidFill>
                <a:latin typeface="Comic Sans MS"/>
                <a:ea typeface="Comic Sans MS"/>
                <a:cs typeface="Comic Sans MS"/>
                <a:sym typeface="Comic Sans MS"/>
              </a:rPr>
              <a:t>* </a:t>
            </a:r>
            <a:r>
              <a:rPr lang="en-US" sz="2800" b="0" i="0" u="none">
                <a:solidFill>
                  <a:schemeClr val="lt1"/>
                </a:solidFill>
                <a:latin typeface="Comic Sans MS"/>
                <a:ea typeface="Comic Sans MS"/>
                <a:cs typeface="Comic Sans MS"/>
                <a:sym typeface="Comic Sans MS"/>
              </a:rPr>
              <a:t>ORYANTASYON (DURUMA 	ALIŞTIRMA)</a:t>
            </a:r>
            <a:endParaRPr/>
          </a:p>
          <a:p>
            <a:pPr marL="0" marR="0" lvl="0" indent="0" algn="l" rtl="0">
              <a:lnSpc>
                <a:spcPct val="100000"/>
              </a:lnSpc>
              <a:spcBef>
                <a:spcPts val="1400"/>
              </a:spcBef>
              <a:spcAft>
                <a:spcPts val="0"/>
              </a:spcAft>
              <a:buClr>
                <a:schemeClr val="lt1"/>
              </a:buClr>
              <a:buSzPts val="2800"/>
              <a:buFont typeface="Comic Sans MS"/>
              <a:buNone/>
            </a:pPr>
            <a:r>
              <a:rPr lang="en-US" sz="2800" b="0" i="0" u="none">
                <a:solidFill>
                  <a:schemeClr val="lt1"/>
                </a:solidFill>
                <a:latin typeface="Comic Sans MS"/>
                <a:ea typeface="Comic Sans MS"/>
                <a:cs typeface="Comic Sans MS"/>
                <a:sym typeface="Comic Sans MS"/>
              </a:rPr>
              <a:t>	</a:t>
            </a:r>
            <a:r>
              <a:rPr lang="en-US" sz="2800" b="1" i="0" u="none">
                <a:solidFill>
                  <a:schemeClr val="lt1"/>
                </a:solidFill>
                <a:latin typeface="Comic Sans MS"/>
                <a:ea typeface="Comic Sans MS"/>
                <a:cs typeface="Comic Sans MS"/>
                <a:sym typeface="Comic Sans MS"/>
              </a:rPr>
              <a:t>* </a:t>
            </a:r>
            <a:r>
              <a:rPr lang="en-US" sz="2800" b="0" i="0" u="none">
                <a:solidFill>
                  <a:schemeClr val="lt1"/>
                </a:solidFill>
                <a:latin typeface="Comic Sans MS"/>
                <a:ea typeface="Comic Sans MS"/>
                <a:cs typeface="Comic Sans MS"/>
                <a:sym typeface="Comic Sans MS"/>
              </a:rPr>
              <a:t>ÖĞRENCİYİ TANIMA HİZMETLERİ</a:t>
            </a:r>
            <a:endParaRPr/>
          </a:p>
          <a:p>
            <a:pPr marL="0" marR="0" lvl="0" indent="0" algn="l" rtl="0">
              <a:lnSpc>
                <a:spcPct val="100000"/>
              </a:lnSpc>
              <a:spcBef>
                <a:spcPts val="1400"/>
              </a:spcBef>
              <a:spcAft>
                <a:spcPts val="0"/>
              </a:spcAft>
              <a:buClr>
                <a:schemeClr val="lt1"/>
              </a:buClr>
              <a:buSzPts val="2800"/>
              <a:buFont typeface="Comic Sans MS"/>
              <a:buNone/>
            </a:pPr>
            <a:r>
              <a:rPr lang="en-US" sz="2800" b="0" i="0" u="none">
                <a:solidFill>
                  <a:schemeClr val="lt1"/>
                </a:solidFill>
                <a:latin typeface="Comic Sans MS"/>
                <a:ea typeface="Comic Sans MS"/>
                <a:cs typeface="Comic Sans MS"/>
                <a:sym typeface="Comic Sans MS"/>
              </a:rPr>
              <a:t>	</a:t>
            </a:r>
            <a:r>
              <a:rPr lang="en-US" sz="2800" b="1" i="0" u="none">
                <a:solidFill>
                  <a:schemeClr val="lt1"/>
                </a:solidFill>
                <a:latin typeface="Comic Sans MS"/>
                <a:ea typeface="Comic Sans MS"/>
                <a:cs typeface="Comic Sans MS"/>
                <a:sym typeface="Comic Sans MS"/>
              </a:rPr>
              <a:t>*</a:t>
            </a:r>
            <a:r>
              <a:rPr lang="en-US" sz="2800" b="0" i="0" u="none">
                <a:solidFill>
                  <a:schemeClr val="lt1"/>
                </a:solidFill>
                <a:latin typeface="Comic Sans MS"/>
                <a:ea typeface="Comic Sans MS"/>
                <a:cs typeface="Comic Sans MS"/>
                <a:sym typeface="Comic Sans MS"/>
              </a:rPr>
              <a:t> BİLGİ TOPLAMA VE MESLEĞE 	YÖNELTME</a:t>
            </a:r>
            <a:endParaRPr/>
          </a:p>
          <a:p>
            <a:pPr marL="0" marR="0" lvl="0" indent="0" algn="l" rtl="0">
              <a:lnSpc>
                <a:spcPct val="100000"/>
              </a:lnSpc>
              <a:spcBef>
                <a:spcPts val="1400"/>
              </a:spcBef>
              <a:spcAft>
                <a:spcPts val="0"/>
              </a:spcAft>
              <a:buClr>
                <a:schemeClr val="lt1"/>
              </a:buClr>
              <a:buSzPts val="2800"/>
              <a:buFont typeface="Comic Sans MS"/>
              <a:buNone/>
            </a:pPr>
            <a:r>
              <a:rPr lang="en-US" sz="2800" b="0" i="0" u="none">
                <a:solidFill>
                  <a:schemeClr val="lt1"/>
                </a:solidFill>
                <a:latin typeface="Comic Sans MS"/>
                <a:ea typeface="Comic Sans MS"/>
                <a:cs typeface="Comic Sans MS"/>
                <a:sym typeface="Comic Sans MS"/>
              </a:rPr>
              <a:t>	</a:t>
            </a:r>
            <a:r>
              <a:rPr lang="en-US" sz="2800" b="1" i="0" u="none">
                <a:solidFill>
                  <a:schemeClr val="lt1"/>
                </a:solidFill>
                <a:latin typeface="Comic Sans MS"/>
                <a:ea typeface="Comic Sans MS"/>
                <a:cs typeface="Comic Sans MS"/>
                <a:sym typeface="Comic Sans MS"/>
              </a:rPr>
              <a:t>*</a:t>
            </a:r>
            <a:r>
              <a:rPr lang="en-US" sz="2800" b="0" i="0" u="none">
                <a:solidFill>
                  <a:schemeClr val="lt1"/>
                </a:solidFill>
                <a:latin typeface="Comic Sans MS"/>
                <a:ea typeface="Comic Sans MS"/>
                <a:cs typeface="Comic Sans MS"/>
                <a:sym typeface="Comic Sans MS"/>
              </a:rPr>
              <a:t> PSİKOLOJİK DANIŞMA</a:t>
            </a:r>
            <a:endParaRPr/>
          </a:p>
          <a:p>
            <a:pPr marL="0" marR="0" lvl="0" indent="0" algn="l" rtl="0">
              <a:lnSpc>
                <a:spcPct val="100000"/>
              </a:lnSpc>
              <a:spcBef>
                <a:spcPts val="1400"/>
              </a:spcBef>
              <a:spcAft>
                <a:spcPts val="0"/>
              </a:spcAft>
              <a:buClr>
                <a:schemeClr val="lt1"/>
              </a:buClr>
              <a:buSzPts val="2800"/>
              <a:buFont typeface="Comic Sans MS"/>
              <a:buNone/>
            </a:pPr>
            <a:r>
              <a:rPr lang="en-US" sz="2800" b="0" i="0" u="none">
                <a:solidFill>
                  <a:schemeClr val="lt1"/>
                </a:solidFill>
                <a:latin typeface="Comic Sans MS"/>
                <a:ea typeface="Comic Sans MS"/>
                <a:cs typeface="Comic Sans MS"/>
                <a:sym typeface="Comic Sans MS"/>
              </a:rPr>
              <a:t>	</a:t>
            </a:r>
            <a:r>
              <a:rPr lang="en-US" sz="2800" b="1" i="0" u="none">
                <a:solidFill>
                  <a:schemeClr val="lt1"/>
                </a:solidFill>
                <a:latin typeface="Comic Sans MS"/>
                <a:ea typeface="Comic Sans MS"/>
                <a:cs typeface="Comic Sans MS"/>
                <a:sym typeface="Comic Sans MS"/>
              </a:rPr>
              <a:t>* </a:t>
            </a:r>
            <a:r>
              <a:rPr lang="en-US" sz="2800" b="0" i="0" u="none">
                <a:solidFill>
                  <a:schemeClr val="lt1"/>
                </a:solidFill>
                <a:latin typeface="Comic Sans MS"/>
                <a:ea typeface="Comic Sans MS"/>
                <a:cs typeface="Comic Sans MS"/>
                <a:sym typeface="Comic Sans MS"/>
              </a:rPr>
              <a:t>İZLEME-DEĞERLENDİRME</a:t>
            </a:r>
            <a:endParaRPr/>
          </a:p>
        </p:txBody>
      </p:sp>
      <p:sp>
        <p:nvSpPr>
          <p:cNvPr id="428" name="Google Shape;428;p59"/>
          <p:cNvSpPr txBox="1">
            <a:spLocks noGrp="1"/>
          </p:cNvSpPr>
          <p:nvPr>
            <p:ph type="title" idx="4294967295"/>
          </p:nvPr>
        </p:nvSpPr>
        <p:spPr>
          <a:xfrm>
            <a:off x="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C000"/>
              </a:buClr>
              <a:buSzPts val="2800"/>
              <a:buFont typeface="Comic Sans MS"/>
              <a:buNone/>
            </a:pPr>
            <a:r>
              <a:rPr lang="en-US" sz="2800" b="0" i="0" u="none" strike="noStrike" cap="none">
                <a:solidFill>
                  <a:srgbClr val="FFC000"/>
                </a:solidFill>
                <a:effectLst>
                  <a:outerShdw blurRad="38100" dist="38100" dir="2700000" algn="tl">
                    <a:srgbClr val="C0C0C0"/>
                  </a:outerShdw>
                </a:effectLst>
                <a:latin typeface="Comic Sans MS"/>
                <a:ea typeface="Comic Sans MS"/>
                <a:cs typeface="Comic Sans MS"/>
                <a:sym typeface="Comic Sans MS"/>
              </a:rPr>
              <a:t>REHBERLİK VE PSİKOLOJİK DANIŞMA HİZMET ALANLARI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432"/>
        <p:cNvGrpSpPr/>
        <p:nvPr/>
      </p:nvGrpSpPr>
      <p:grpSpPr>
        <a:xfrm>
          <a:off x="0" y="0"/>
          <a:ext cx="0" cy="0"/>
          <a:chOff x="0" y="0"/>
          <a:chExt cx="0" cy="0"/>
        </a:xfrm>
      </p:grpSpPr>
      <p:sp>
        <p:nvSpPr>
          <p:cNvPr id="433" name="Google Shape;433;p60"/>
          <p:cNvSpPr txBox="1"/>
          <p:nvPr/>
        </p:nvSpPr>
        <p:spPr>
          <a:xfrm>
            <a:off x="250825" y="304800"/>
            <a:ext cx="8913900" cy="946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C000"/>
              </a:buClr>
              <a:buSzPts val="2800"/>
              <a:buFont typeface="Comic Sans MS"/>
              <a:buNone/>
            </a:pPr>
            <a:r>
              <a:rPr lang="en-US" sz="2800" b="1" i="0" u="none">
                <a:solidFill>
                  <a:srgbClr val="FFC000"/>
                </a:solidFill>
                <a:effectLst>
                  <a:outerShdw blurRad="38100" dist="38100" dir="2700000" algn="tl">
                    <a:srgbClr val="C0C0C0"/>
                  </a:outerShdw>
                </a:effectLst>
                <a:latin typeface="Comic Sans MS"/>
                <a:ea typeface="Comic Sans MS"/>
                <a:cs typeface="Comic Sans MS"/>
                <a:sym typeface="Comic Sans MS"/>
              </a:rPr>
              <a:t>REHBERLİK VE PSİKOLOJİK DANIŞMA </a:t>
            </a:r>
            <a:endParaRPr/>
          </a:p>
          <a:p>
            <a:pPr marL="0" marR="0" lvl="0" indent="0" algn="ctr" rtl="0">
              <a:lnSpc>
                <a:spcPct val="100000"/>
              </a:lnSpc>
              <a:spcBef>
                <a:spcPts val="0"/>
              </a:spcBef>
              <a:spcAft>
                <a:spcPts val="0"/>
              </a:spcAft>
              <a:buClr>
                <a:srgbClr val="FFC000"/>
              </a:buClr>
              <a:buSzPts val="2800"/>
              <a:buFont typeface="Comic Sans MS"/>
              <a:buNone/>
            </a:pPr>
            <a:r>
              <a:rPr lang="en-US" sz="2800" b="1" i="0" u="none">
                <a:solidFill>
                  <a:srgbClr val="FFC000"/>
                </a:solidFill>
                <a:effectLst>
                  <a:outerShdw blurRad="38100" dist="38100" dir="2700000" algn="tl">
                    <a:srgbClr val="C0C0C0"/>
                  </a:outerShdw>
                </a:effectLst>
                <a:latin typeface="Comic Sans MS"/>
                <a:ea typeface="Comic Sans MS"/>
                <a:cs typeface="Comic Sans MS"/>
                <a:sym typeface="Comic Sans MS"/>
              </a:rPr>
              <a:t>HİZMETLERİ İLKELERİ</a:t>
            </a:r>
            <a:endParaRPr/>
          </a:p>
        </p:txBody>
      </p:sp>
      <p:sp>
        <p:nvSpPr>
          <p:cNvPr id="434" name="Google Shape;434;p60"/>
          <p:cNvSpPr txBox="1"/>
          <p:nvPr/>
        </p:nvSpPr>
        <p:spPr>
          <a:xfrm>
            <a:off x="395287" y="1412875"/>
            <a:ext cx="8353500" cy="5632500"/>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lt1"/>
              </a:buClr>
              <a:buSzPts val="2400"/>
              <a:buFont typeface="Comic Sans MS"/>
              <a:buAutoNum type="arabicPeriod"/>
            </a:pPr>
            <a:r>
              <a:rPr lang="en-US" sz="2400" b="0" i="0" u="none">
                <a:solidFill>
                  <a:schemeClr val="lt1"/>
                </a:solidFill>
                <a:latin typeface="Comic Sans MS"/>
                <a:ea typeface="Comic Sans MS"/>
                <a:cs typeface="Comic Sans MS"/>
                <a:sym typeface="Comic Sans MS"/>
              </a:rPr>
              <a:t>Rehberlik ve psikolojik danışma hizmetleri,</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none">
                <a:solidFill>
                  <a:schemeClr val="lt1"/>
                </a:solidFill>
                <a:latin typeface="Comic Sans MS"/>
                <a:ea typeface="Comic Sans MS"/>
                <a:cs typeface="Comic Sans MS"/>
                <a:sym typeface="Comic Sans MS"/>
              </a:rPr>
              <a:t>Eğitim kurumlarının </a:t>
            </a:r>
            <a:r>
              <a:rPr lang="en-US" sz="2400" b="0" i="0" u="sng">
                <a:solidFill>
                  <a:schemeClr val="lt1"/>
                </a:solidFill>
                <a:latin typeface="Comic Sans MS"/>
                <a:ea typeface="Comic Sans MS"/>
                <a:cs typeface="Comic Sans MS"/>
                <a:sym typeface="Comic Sans MS"/>
              </a:rPr>
              <a:t>eğitim-öğretim etkinlikleri </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sng">
                <a:solidFill>
                  <a:schemeClr val="lt1"/>
                </a:solidFill>
                <a:latin typeface="Comic Sans MS"/>
                <a:ea typeface="Comic Sans MS"/>
                <a:cs typeface="Comic Sans MS"/>
                <a:sym typeface="Comic Sans MS"/>
              </a:rPr>
              <a:t>Bütünlüğü</a:t>
            </a:r>
            <a:r>
              <a:rPr lang="en-US" sz="2400" b="0" i="0" u="none">
                <a:solidFill>
                  <a:schemeClr val="lt1"/>
                </a:solidFill>
                <a:latin typeface="Comic Sans MS"/>
                <a:ea typeface="Comic Sans MS"/>
                <a:cs typeface="Comic Sans MS"/>
                <a:sym typeface="Comic Sans MS"/>
              </a:rPr>
              <a:t> içinde yer alır.</a:t>
            </a:r>
            <a:endParaRPr/>
          </a:p>
          <a:p>
            <a:pPr marL="457200" marR="0" lvl="0" indent="-4572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457200" marR="0" lvl="0" indent="-457200" algn="l" rtl="0">
              <a:lnSpc>
                <a:spcPct val="100000"/>
              </a:lnSpc>
              <a:spcBef>
                <a:spcPts val="0"/>
              </a:spcBef>
              <a:spcAft>
                <a:spcPts val="0"/>
              </a:spcAft>
              <a:buClr>
                <a:schemeClr val="lt1"/>
              </a:buClr>
              <a:buSzPts val="2400"/>
              <a:buFont typeface="Comic Sans MS"/>
              <a:buAutoNum type="arabicPeriod" startAt="2"/>
            </a:pPr>
            <a:r>
              <a:rPr lang="en-US" sz="2400" b="0" i="0" u="none">
                <a:solidFill>
                  <a:schemeClr val="lt1"/>
                </a:solidFill>
                <a:latin typeface="Comic Sans MS"/>
                <a:ea typeface="Comic Sans MS"/>
                <a:cs typeface="Comic Sans MS"/>
                <a:sym typeface="Comic Sans MS"/>
              </a:rPr>
              <a:t>Rehberlik ve psikolojik danışma hizmetleri, </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sng">
                <a:solidFill>
                  <a:schemeClr val="lt1"/>
                </a:solidFill>
                <a:latin typeface="Comic Sans MS"/>
                <a:ea typeface="Comic Sans MS"/>
                <a:cs typeface="Comic Sans MS"/>
                <a:sym typeface="Comic Sans MS"/>
              </a:rPr>
              <a:t>tüm öğrencilere açık </a:t>
            </a:r>
            <a:r>
              <a:rPr lang="en-US" sz="2400" b="0" i="0" u="none">
                <a:solidFill>
                  <a:schemeClr val="lt1"/>
                </a:solidFill>
                <a:latin typeface="Comic Sans MS"/>
                <a:ea typeface="Comic Sans MS"/>
                <a:cs typeface="Comic Sans MS"/>
                <a:sym typeface="Comic Sans MS"/>
              </a:rPr>
              <a:t>bir hizmettir.</a:t>
            </a:r>
            <a:endParaRPr/>
          </a:p>
          <a:p>
            <a:pPr marL="457200" marR="0" lvl="0" indent="-4572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457200" marR="0" lvl="0" indent="-457200" algn="l" rtl="0">
              <a:lnSpc>
                <a:spcPct val="100000"/>
              </a:lnSpc>
              <a:spcBef>
                <a:spcPts val="0"/>
              </a:spcBef>
              <a:spcAft>
                <a:spcPts val="0"/>
              </a:spcAft>
              <a:buClr>
                <a:schemeClr val="lt1"/>
              </a:buClr>
              <a:buSzPts val="2400"/>
              <a:buFont typeface="Comic Sans MS"/>
              <a:buAutoNum type="arabicPeriod" startAt="3"/>
            </a:pPr>
            <a:r>
              <a:rPr lang="en-US" sz="2400" b="0" i="0" u="none">
                <a:solidFill>
                  <a:schemeClr val="lt1"/>
                </a:solidFill>
                <a:latin typeface="Comic Sans MS"/>
                <a:ea typeface="Comic Sans MS"/>
                <a:cs typeface="Comic Sans MS"/>
                <a:sym typeface="Comic Sans MS"/>
              </a:rPr>
              <a:t>Her öğrenci eğitim sürecinde kendisine sunulan</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none">
                <a:solidFill>
                  <a:schemeClr val="lt1"/>
                </a:solidFill>
                <a:latin typeface="Comic Sans MS"/>
                <a:ea typeface="Comic Sans MS"/>
                <a:cs typeface="Comic Sans MS"/>
                <a:sym typeface="Comic Sans MS"/>
              </a:rPr>
              <a:t>seçenekler arasından </a:t>
            </a:r>
            <a:r>
              <a:rPr lang="en-US" sz="2400" b="0" i="0" u="sng">
                <a:solidFill>
                  <a:schemeClr val="lt1"/>
                </a:solidFill>
                <a:latin typeface="Comic Sans MS"/>
                <a:ea typeface="Comic Sans MS"/>
                <a:cs typeface="Comic Sans MS"/>
                <a:sym typeface="Comic Sans MS"/>
              </a:rPr>
              <a:t>seçme özgürlüğü</a:t>
            </a:r>
            <a:r>
              <a:rPr lang="en-US" sz="2400" b="0" i="0" u="none">
                <a:solidFill>
                  <a:schemeClr val="lt1"/>
                </a:solidFill>
                <a:latin typeface="Comic Sans MS"/>
                <a:ea typeface="Comic Sans MS"/>
                <a:cs typeface="Comic Sans MS"/>
                <a:sym typeface="Comic Sans MS"/>
              </a:rPr>
              <a:t>ne </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none">
                <a:solidFill>
                  <a:schemeClr val="lt1"/>
                </a:solidFill>
                <a:latin typeface="Comic Sans MS"/>
                <a:ea typeface="Comic Sans MS"/>
                <a:cs typeface="Comic Sans MS"/>
                <a:sym typeface="Comic Sans MS"/>
              </a:rPr>
              <a:t>sahiptir.</a:t>
            </a:r>
            <a:endParaRPr/>
          </a:p>
          <a:p>
            <a:pPr marL="457200" marR="0" lvl="0" indent="-4572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457200" marR="0" lvl="0" indent="-457200" algn="l" rtl="0">
              <a:lnSpc>
                <a:spcPct val="100000"/>
              </a:lnSpc>
              <a:spcBef>
                <a:spcPts val="0"/>
              </a:spcBef>
              <a:spcAft>
                <a:spcPts val="0"/>
              </a:spcAft>
              <a:buClr>
                <a:schemeClr val="lt1"/>
              </a:buClr>
              <a:buSzPts val="2400"/>
              <a:buFont typeface="Comic Sans MS"/>
              <a:buAutoNum type="arabicPeriod" startAt="4"/>
            </a:pPr>
            <a:r>
              <a:rPr lang="en-US" sz="2400" b="0" i="0" u="none">
                <a:solidFill>
                  <a:schemeClr val="lt1"/>
                </a:solidFill>
                <a:latin typeface="Comic Sans MS"/>
                <a:ea typeface="Comic Sans MS"/>
                <a:cs typeface="Comic Sans MS"/>
                <a:sym typeface="Comic Sans MS"/>
              </a:rPr>
              <a:t>Rehberlik ve psikolojik danışma hizmetlerinde</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sng">
                <a:solidFill>
                  <a:schemeClr val="lt1"/>
                </a:solidFill>
                <a:latin typeface="Comic Sans MS"/>
                <a:ea typeface="Comic Sans MS"/>
                <a:cs typeface="Comic Sans MS"/>
                <a:sym typeface="Comic Sans MS"/>
              </a:rPr>
              <a:t>insana saygı </a:t>
            </a:r>
            <a:r>
              <a:rPr lang="en-US" sz="2400" b="0" i="0" u="none">
                <a:solidFill>
                  <a:schemeClr val="lt1"/>
                </a:solidFill>
                <a:latin typeface="Comic Sans MS"/>
                <a:ea typeface="Comic Sans MS"/>
                <a:cs typeface="Comic Sans MS"/>
                <a:sym typeface="Comic Sans MS"/>
              </a:rPr>
              <a:t>esastır.</a:t>
            </a:r>
            <a:endParaRPr/>
          </a:p>
          <a:p>
            <a:pPr marL="457200" marR="0" lvl="0" indent="-3048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0" marR="0" lvl="0" indent="0" algn="l" rtl="0">
              <a:lnSpc>
                <a:spcPct val="100000"/>
              </a:lnSpc>
              <a:spcBef>
                <a:spcPts val="0"/>
              </a:spcBef>
              <a:spcAft>
                <a:spcPts val="0"/>
              </a:spcAft>
              <a:buNone/>
            </a:pPr>
            <a:endParaRPr sz="2400" b="0" i="0" u="none">
              <a:solidFill>
                <a:schemeClr val="lt1"/>
              </a:solidFill>
              <a:latin typeface="Comic Sans MS"/>
              <a:ea typeface="Comic Sans MS"/>
              <a:cs typeface="Comic Sans MS"/>
              <a:sym typeface="Comic Sans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438"/>
        <p:cNvGrpSpPr/>
        <p:nvPr/>
      </p:nvGrpSpPr>
      <p:grpSpPr>
        <a:xfrm>
          <a:off x="0" y="0"/>
          <a:ext cx="0" cy="0"/>
          <a:chOff x="0" y="0"/>
          <a:chExt cx="0" cy="0"/>
        </a:xfrm>
      </p:grpSpPr>
      <p:sp>
        <p:nvSpPr>
          <p:cNvPr id="439" name="Google Shape;439;p61"/>
          <p:cNvSpPr txBox="1"/>
          <p:nvPr/>
        </p:nvSpPr>
        <p:spPr>
          <a:xfrm>
            <a:off x="323850" y="488950"/>
            <a:ext cx="8677200" cy="7110300"/>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lt1"/>
              </a:buClr>
              <a:buSzPts val="2400"/>
              <a:buFont typeface="Comic Sans MS"/>
              <a:buAutoNum type="arabicPeriod" startAt="5"/>
            </a:pPr>
            <a:r>
              <a:rPr lang="en-US" sz="2400" b="0" i="0" u="none">
                <a:solidFill>
                  <a:schemeClr val="lt1"/>
                </a:solidFill>
                <a:latin typeface="Comic Sans MS"/>
                <a:ea typeface="Comic Sans MS"/>
                <a:cs typeface="Comic Sans MS"/>
                <a:sym typeface="Comic Sans MS"/>
              </a:rPr>
              <a:t>Rehberlik ve psikolojik danışma hizmetlerinin</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none">
                <a:solidFill>
                  <a:schemeClr val="lt1"/>
                </a:solidFill>
                <a:latin typeface="Comic Sans MS"/>
                <a:ea typeface="Comic Sans MS"/>
                <a:cs typeface="Comic Sans MS"/>
                <a:sym typeface="Comic Sans MS"/>
              </a:rPr>
              <a:t>bireysel boyutunda </a:t>
            </a:r>
            <a:r>
              <a:rPr lang="en-US" sz="2400" b="0" i="0" u="sng">
                <a:solidFill>
                  <a:schemeClr val="lt1"/>
                </a:solidFill>
                <a:latin typeface="Comic Sans MS"/>
                <a:ea typeface="Comic Sans MS"/>
                <a:cs typeface="Comic Sans MS"/>
                <a:sym typeface="Comic Sans MS"/>
              </a:rPr>
              <a:t>gizlilik</a:t>
            </a:r>
            <a:r>
              <a:rPr lang="en-US" sz="2400" b="0" i="0" u="none">
                <a:solidFill>
                  <a:schemeClr val="lt1"/>
                </a:solidFill>
                <a:latin typeface="Comic Sans MS"/>
                <a:ea typeface="Comic Sans MS"/>
                <a:cs typeface="Comic Sans MS"/>
                <a:sym typeface="Comic Sans MS"/>
              </a:rPr>
              <a:t> esastır.</a:t>
            </a:r>
            <a:endParaRPr/>
          </a:p>
          <a:p>
            <a:pPr marL="457200" marR="0" lvl="0" indent="-3048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457200" marR="0" lvl="0" indent="-457200" algn="l" rtl="0">
              <a:lnSpc>
                <a:spcPct val="100000"/>
              </a:lnSpc>
              <a:spcBef>
                <a:spcPts val="0"/>
              </a:spcBef>
              <a:spcAft>
                <a:spcPts val="0"/>
              </a:spcAft>
              <a:buClr>
                <a:schemeClr val="lt1"/>
              </a:buClr>
              <a:buSzPts val="2400"/>
              <a:buFont typeface="Comic Sans MS"/>
              <a:buAutoNum type="arabicPeriod" startAt="6"/>
            </a:pPr>
            <a:r>
              <a:rPr lang="en-US" sz="2400" b="0" i="0" u="none">
                <a:solidFill>
                  <a:schemeClr val="lt1"/>
                </a:solidFill>
                <a:latin typeface="Comic Sans MS"/>
                <a:ea typeface="Comic Sans MS"/>
                <a:cs typeface="Comic Sans MS"/>
                <a:sym typeface="Comic Sans MS"/>
              </a:rPr>
              <a:t>Rehberlik ve psikolojik danışma hizmetleri öğrenci,</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none">
                <a:solidFill>
                  <a:schemeClr val="lt1"/>
                </a:solidFill>
                <a:latin typeface="Comic Sans MS"/>
                <a:ea typeface="Comic Sans MS"/>
                <a:cs typeface="Comic Sans MS"/>
                <a:sym typeface="Comic Sans MS"/>
              </a:rPr>
              <a:t>veli, psikolojik danışman, öğretmen ve okul idaresi</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none">
                <a:solidFill>
                  <a:schemeClr val="lt1"/>
                </a:solidFill>
                <a:latin typeface="Comic Sans MS"/>
                <a:ea typeface="Comic Sans MS"/>
                <a:cs typeface="Comic Sans MS"/>
                <a:sym typeface="Comic Sans MS"/>
              </a:rPr>
              <a:t>ile </a:t>
            </a:r>
            <a:r>
              <a:rPr lang="en-US" sz="2400" b="0" i="0" u="sng">
                <a:solidFill>
                  <a:schemeClr val="lt1"/>
                </a:solidFill>
                <a:latin typeface="Comic Sans MS"/>
                <a:ea typeface="Comic Sans MS"/>
                <a:cs typeface="Comic Sans MS"/>
                <a:sym typeface="Comic Sans MS"/>
              </a:rPr>
              <a:t>işbirliği</a:t>
            </a:r>
            <a:r>
              <a:rPr lang="en-US" sz="2400" b="0" i="0" u="none">
                <a:solidFill>
                  <a:schemeClr val="lt1"/>
                </a:solidFill>
                <a:latin typeface="Comic Sans MS"/>
                <a:ea typeface="Comic Sans MS"/>
                <a:cs typeface="Comic Sans MS"/>
                <a:sym typeface="Comic Sans MS"/>
              </a:rPr>
              <a:t> içinde yürütülür.</a:t>
            </a:r>
            <a:endParaRPr/>
          </a:p>
          <a:p>
            <a:pPr marL="457200" marR="0" lvl="0" indent="-3048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457200" marR="0" lvl="0" indent="-457200" algn="l" rtl="0">
              <a:lnSpc>
                <a:spcPct val="100000"/>
              </a:lnSpc>
              <a:spcBef>
                <a:spcPts val="0"/>
              </a:spcBef>
              <a:spcAft>
                <a:spcPts val="0"/>
              </a:spcAft>
              <a:buClr>
                <a:schemeClr val="lt1"/>
              </a:buClr>
              <a:buSzPts val="2400"/>
              <a:buFont typeface="Comic Sans MS"/>
              <a:buAutoNum type="arabicPeriod" startAt="7"/>
            </a:pPr>
            <a:r>
              <a:rPr lang="en-US" sz="2400" b="0" i="0" u="none">
                <a:solidFill>
                  <a:schemeClr val="lt1"/>
                </a:solidFill>
                <a:latin typeface="Comic Sans MS"/>
                <a:ea typeface="Comic Sans MS"/>
                <a:cs typeface="Comic Sans MS"/>
                <a:sym typeface="Comic Sans MS"/>
              </a:rPr>
              <a:t>Rehberlik ve psikolojik danışma hizmetlerinde </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sng">
                <a:solidFill>
                  <a:schemeClr val="lt1"/>
                </a:solidFill>
                <a:latin typeface="Comic Sans MS"/>
                <a:ea typeface="Comic Sans MS"/>
                <a:cs typeface="Comic Sans MS"/>
                <a:sym typeface="Comic Sans MS"/>
              </a:rPr>
              <a:t>bireysel farklılıklara saygı </a:t>
            </a:r>
            <a:r>
              <a:rPr lang="en-US" sz="2400" b="0" i="0" u="none">
                <a:solidFill>
                  <a:schemeClr val="lt1"/>
                </a:solidFill>
                <a:latin typeface="Comic Sans MS"/>
                <a:ea typeface="Comic Sans MS"/>
                <a:cs typeface="Comic Sans MS"/>
                <a:sym typeface="Comic Sans MS"/>
              </a:rPr>
              <a:t>esastır.</a:t>
            </a:r>
            <a:endParaRPr/>
          </a:p>
          <a:p>
            <a:pPr marL="457200" marR="0" lvl="0" indent="-3048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457200" marR="0" lvl="0" indent="-457200" algn="l" rtl="0">
              <a:lnSpc>
                <a:spcPct val="100000"/>
              </a:lnSpc>
              <a:spcBef>
                <a:spcPts val="0"/>
              </a:spcBef>
              <a:spcAft>
                <a:spcPts val="0"/>
              </a:spcAft>
              <a:buClr>
                <a:schemeClr val="lt1"/>
              </a:buClr>
              <a:buSzPts val="2400"/>
              <a:buFont typeface="Comic Sans MS"/>
              <a:buAutoNum type="arabicPeriod" startAt="8"/>
            </a:pPr>
            <a:r>
              <a:rPr lang="en-US" sz="2400" b="0" i="0" u="none">
                <a:solidFill>
                  <a:schemeClr val="lt1"/>
                </a:solidFill>
                <a:latin typeface="Comic Sans MS"/>
                <a:ea typeface="Comic Sans MS"/>
                <a:cs typeface="Comic Sans MS"/>
                <a:sym typeface="Comic Sans MS"/>
              </a:rPr>
              <a:t>Rehberlik ve psikolojik danışma hizmetlerinin </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none">
                <a:solidFill>
                  <a:schemeClr val="lt1"/>
                </a:solidFill>
                <a:latin typeface="Comic Sans MS"/>
                <a:ea typeface="Comic Sans MS"/>
                <a:cs typeface="Comic Sans MS"/>
                <a:sym typeface="Comic Sans MS"/>
              </a:rPr>
              <a:t>yürütülmesinde </a:t>
            </a:r>
            <a:r>
              <a:rPr lang="en-US" sz="2400" b="0" i="0" u="sng">
                <a:solidFill>
                  <a:schemeClr val="lt1"/>
                </a:solidFill>
                <a:latin typeface="Comic Sans MS"/>
                <a:ea typeface="Comic Sans MS"/>
                <a:cs typeface="Comic Sans MS"/>
                <a:sym typeface="Comic Sans MS"/>
              </a:rPr>
              <a:t>hem bireye hem topluma karşı</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sng">
                <a:solidFill>
                  <a:schemeClr val="lt1"/>
                </a:solidFill>
                <a:latin typeface="Comic Sans MS"/>
                <a:ea typeface="Comic Sans MS"/>
                <a:cs typeface="Comic Sans MS"/>
                <a:sym typeface="Comic Sans MS"/>
              </a:rPr>
              <a:t>sorumluluk </a:t>
            </a:r>
            <a:r>
              <a:rPr lang="en-US" sz="2400" b="0" i="0" u="none">
                <a:solidFill>
                  <a:schemeClr val="lt1"/>
                </a:solidFill>
                <a:latin typeface="Comic Sans MS"/>
                <a:ea typeface="Comic Sans MS"/>
                <a:cs typeface="Comic Sans MS"/>
                <a:sym typeface="Comic Sans MS"/>
              </a:rPr>
              <a:t>söz konusudur.</a:t>
            </a:r>
            <a:endParaRPr/>
          </a:p>
          <a:p>
            <a:pPr marL="457200" marR="0" lvl="0" indent="-3048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457200" marR="0" lvl="0" indent="-457200" algn="l" rtl="0">
              <a:lnSpc>
                <a:spcPct val="100000"/>
              </a:lnSpc>
              <a:spcBef>
                <a:spcPts val="0"/>
              </a:spcBef>
              <a:spcAft>
                <a:spcPts val="0"/>
              </a:spcAft>
              <a:buClr>
                <a:schemeClr val="lt1"/>
              </a:buClr>
              <a:buSzPts val="2400"/>
              <a:buFont typeface="Comic Sans MS"/>
              <a:buAutoNum type="arabicPeriod" startAt="9"/>
            </a:pPr>
            <a:r>
              <a:rPr lang="en-US" sz="2400" b="0" i="0" u="none">
                <a:solidFill>
                  <a:schemeClr val="lt1"/>
                </a:solidFill>
                <a:latin typeface="Comic Sans MS"/>
                <a:ea typeface="Comic Sans MS"/>
                <a:cs typeface="Comic Sans MS"/>
                <a:sym typeface="Comic Sans MS"/>
              </a:rPr>
              <a:t>Rehberlik ve psikolojik danışma hizmetlerinin</a:t>
            </a:r>
            <a:endParaRPr/>
          </a:p>
          <a:p>
            <a:pPr marL="457200" marR="0" lvl="0" indent="-457200" algn="l" rtl="0">
              <a:lnSpc>
                <a:spcPct val="100000"/>
              </a:lnSpc>
              <a:spcBef>
                <a:spcPts val="0"/>
              </a:spcBef>
              <a:spcAft>
                <a:spcPts val="0"/>
              </a:spcAft>
              <a:buClr>
                <a:schemeClr val="lt1"/>
              </a:buClr>
              <a:buSzPts val="2400"/>
              <a:buFont typeface="Comic Sans MS"/>
              <a:buNone/>
            </a:pPr>
            <a:r>
              <a:rPr lang="en-US" sz="2400" b="0" i="0" u="none">
                <a:solidFill>
                  <a:schemeClr val="lt1"/>
                </a:solidFill>
                <a:latin typeface="Comic Sans MS"/>
                <a:ea typeface="Comic Sans MS"/>
                <a:cs typeface="Comic Sans MS"/>
                <a:sym typeface="Comic Sans MS"/>
              </a:rPr>
              <a:t>yürütülmesinde </a:t>
            </a:r>
            <a:r>
              <a:rPr lang="en-US" sz="2400" b="0" i="0" u="sng">
                <a:solidFill>
                  <a:schemeClr val="lt1"/>
                </a:solidFill>
                <a:latin typeface="Comic Sans MS"/>
                <a:ea typeface="Comic Sans MS"/>
                <a:cs typeface="Comic Sans MS"/>
                <a:sym typeface="Comic Sans MS"/>
              </a:rPr>
              <a:t>bilimsellik</a:t>
            </a:r>
            <a:r>
              <a:rPr lang="en-US" sz="2400" b="0" i="0" u="none">
                <a:solidFill>
                  <a:schemeClr val="lt1"/>
                </a:solidFill>
                <a:latin typeface="Comic Sans MS"/>
                <a:ea typeface="Comic Sans MS"/>
                <a:cs typeface="Comic Sans MS"/>
                <a:sym typeface="Comic Sans MS"/>
              </a:rPr>
              <a:t> esastır.</a:t>
            </a:r>
            <a:endParaRPr/>
          </a:p>
          <a:p>
            <a:pPr marL="457200" marR="0" lvl="0" indent="-3048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457200" marR="0" lvl="0" indent="-30480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0" marR="0" lvl="0" indent="0" algn="l" rtl="0">
              <a:lnSpc>
                <a:spcPct val="100000"/>
              </a:lnSpc>
              <a:spcBef>
                <a:spcPts val="0"/>
              </a:spcBef>
              <a:spcAft>
                <a:spcPts val="0"/>
              </a:spcAft>
              <a:buNone/>
            </a:pPr>
            <a:endParaRPr sz="2400" b="0" i="0" u="none">
              <a:solidFill>
                <a:schemeClr val="lt1"/>
              </a:solidFill>
              <a:latin typeface="Comic Sans MS"/>
              <a:ea typeface="Comic Sans MS"/>
              <a:cs typeface="Comic Sans MS"/>
              <a:sym typeface="Comic Sans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443"/>
        <p:cNvGrpSpPr/>
        <p:nvPr/>
      </p:nvGrpSpPr>
      <p:grpSpPr>
        <a:xfrm>
          <a:off x="0" y="0"/>
          <a:ext cx="0" cy="0"/>
          <a:chOff x="0" y="0"/>
          <a:chExt cx="0" cy="0"/>
        </a:xfrm>
      </p:grpSpPr>
      <p:sp>
        <p:nvSpPr>
          <p:cNvPr id="444" name="Google Shape;444;p62"/>
          <p:cNvSpPr txBox="1">
            <a:spLocks noGrp="1"/>
          </p:cNvSpPr>
          <p:nvPr>
            <p:ph idx="1"/>
          </p:nvPr>
        </p:nvSpPr>
        <p:spPr>
          <a:xfrm>
            <a:off x="0" y="620712"/>
            <a:ext cx="8964600" cy="5760900"/>
          </a:xfrm>
          <a:prstGeom prst="rect">
            <a:avLst/>
          </a:prstGeom>
          <a:noFill/>
          <a:ln>
            <a:noFill/>
          </a:ln>
        </p:spPr>
        <p:txBody>
          <a:bodyPr spcFirstLastPara="1" wrap="square" lIns="91425" tIns="45700" rIns="91425" bIns="45700" anchor="t" anchorCtr="0">
            <a:noAutofit/>
          </a:bodyPr>
          <a:lstStyle/>
          <a:p>
            <a:pPr marL="1143000" lvl="2" indent="-228600" algn="l" rtl="0">
              <a:lnSpc>
                <a:spcPct val="80000"/>
              </a:lnSpc>
              <a:spcBef>
                <a:spcPts val="0"/>
              </a:spcBef>
              <a:spcAft>
                <a:spcPts val="0"/>
              </a:spcAft>
              <a:buClr>
                <a:schemeClr val="lt2"/>
              </a:buClr>
              <a:buSzPts val="1680"/>
              <a:buFont typeface="Noto Sans Symbols"/>
              <a:buChar char="■"/>
            </a:pPr>
            <a:r>
              <a:rPr lang="en-US" sz="2400" b="0" i="0" u="none" dirty="0">
                <a:solidFill>
                  <a:schemeClr val="hlink"/>
                </a:solidFill>
                <a:effectLst>
                  <a:outerShdw blurRad="38100" dist="38100" dir="2700000" algn="tl">
                    <a:srgbClr val="C0C0C0"/>
                  </a:outerShdw>
                </a:effectLst>
                <a:latin typeface="Comic Sans MS"/>
                <a:ea typeface="Comic Sans MS"/>
                <a:cs typeface="Comic Sans MS"/>
                <a:sym typeface="Comic Sans MS"/>
              </a:rPr>
              <a:t>REHBERLİK ÇALIŞMALARI</a:t>
            </a:r>
            <a:br>
              <a:rPr lang="en-US" sz="2400" b="0" i="0" u="none" dirty="0">
                <a:solidFill>
                  <a:schemeClr val="hlink"/>
                </a:solidFill>
                <a:effectLst>
                  <a:outerShdw blurRad="38100" dist="38100" dir="2700000" algn="tl">
                    <a:srgbClr val="C0C0C0"/>
                  </a:outerShdw>
                </a:effectLst>
                <a:latin typeface="Comic Sans MS"/>
                <a:ea typeface="Comic Sans MS"/>
                <a:cs typeface="Comic Sans MS"/>
                <a:sym typeface="Comic Sans MS"/>
              </a:rPr>
            </a:br>
            <a:endParaRPr dirty="0"/>
          </a:p>
          <a:p>
            <a:pPr marL="342900" lvl="0" indent="-342900" algn="l" rtl="0">
              <a:lnSpc>
                <a:spcPct val="80000"/>
              </a:lnSpc>
              <a:spcBef>
                <a:spcPts val="480"/>
              </a:spcBef>
              <a:spcAft>
                <a:spcPts val="0"/>
              </a:spcAft>
              <a:buSzPts val="1680"/>
              <a:buNone/>
            </a:pP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Okulumuzdaki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Rehberlik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çalışmalarını</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Psikolojik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Danışman</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tr-TR" sz="2400" u="sng" dirty="0" smtClean="0">
                <a:effectLst>
                  <a:outerShdw blurRad="38100" dist="38100" dir="2700000" algn="tl">
                    <a:srgbClr val="C0C0C0"/>
                  </a:outerShdw>
                </a:effectLst>
                <a:latin typeface="Comic Sans MS"/>
                <a:ea typeface="Comic Sans MS"/>
                <a:cs typeface="Comic Sans MS"/>
                <a:sym typeface="Comic Sans MS"/>
              </a:rPr>
              <a:t>ZEHRA BALCI </a:t>
            </a:r>
            <a:r>
              <a:rPr lang="en-US" sz="2400" b="0" i="0" u="none" dirty="0" err="1" smtClean="0">
                <a:solidFill>
                  <a:schemeClr val="lt1"/>
                </a:solidFill>
                <a:effectLst>
                  <a:outerShdw blurRad="38100" dist="38100" dir="2700000" algn="tl">
                    <a:srgbClr val="C0C0C0"/>
                  </a:outerShdw>
                </a:effectLst>
                <a:latin typeface="Comic Sans MS"/>
                <a:ea typeface="Comic Sans MS"/>
                <a:cs typeface="Comic Sans MS"/>
                <a:sym typeface="Comic Sans MS"/>
              </a:rPr>
              <a:t>koordine</a:t>
            </a:r>
            <a:r>
              <a:rPr lang="en-US" sz="2400" b="0" i="0" u="none" dirty="0" smtClean="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etmektedir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a:t>
            </a:r>
            <a:endParaRPr dirty="0"/>
          </a:p>
          <a:p>
            <a:pPr marL="342900" lvl="0" indent="-342900" algn="l" rtl="0">
              <a:lnSpc>
                <a:spcPct val="80000"/>
              </a:lnSpc>
              <a:spcBef>
                <a:spcPts val="480"/>
              </a:spcBef>
              <a:spcAft>
                <a:spcPts val="0"/>
              </a:spcAft>
              <a:buSzPts val="1680"/>
              <a:buNone/>
            </a:pPr>
            <a:endParaRPr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endParaRPr>
          </a:p>
          <a:p>
            <a:pPr marL="342900" lvl="0" indent="-342900" algn="l" rtl="0">
              <a:lnSpc>
                <a:spcPct val="80000"/>
              </a:lnSpc>
              <a:spcBef>
                <a:spcPts val="480"/>
              </a:spcBef>
              <a:spcAft>
                <a:spcPts val="0"/>
              </a:spcAft>
              <a:buSzPts val="1680"/>
              <a:buNone/>
            </a:pP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Sınıf</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öğretmenleri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aracılığı</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ile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Rehberlik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faaliyetleri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haftada</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bir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saat</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olmak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üzere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her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sınıfın</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aynı</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gün</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ve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saatte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rehberlik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dersi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yapması</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sağlanmaktadır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Sınıf</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rehber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öğretmenleri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öğrenciyi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tanıma</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çalışmalarını</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yürütmekte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ve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sınıf</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içi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davranışlarıyla</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ilgilenmektedir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Gerekli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durumlarda</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Psikolojik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Danışma</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ve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Rehberlik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Servisi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ile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işbirliği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yapılmaktadır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endParaRPr dirty="0"/>
          </a:p>
          <a:p>
            <a:pPr marL="342900" lvl="0" indent="-342900" algn="l" rtl="0">
              <a:lnSpc>
                <a:spcPct val="80000"/>
              </a:lnSpc>
              <a:spcBef>
                <a:spcPts val="480"/>
              </a:spcBef>
              <a:spcAft>
                <a:spcPts val="0"/>
              </a:spcAft>
              <a:buSzPts val="1680"/>
              <a:buNone/>
            </a:pP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Psikolojik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Danışma</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ve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görüşmeler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Alan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seçimleri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tr-TR" sz="2400" b="0" i="0" u="none" dirty="0" smtClean="0">
                <a:solidFill>
                  <a:schemeClr val="lt1"/>
                </a:solidFill>
                <a:effectLst>
                  <a:outerShdw blurRad="38100" dist="38100" dir="2700000" algn="tl">
                    <a:srgbClr val="C0C0C0"/>
                  </a:outerShdw>
                </a:effectLst>
                <a:latin typeface="Comic Sans MS"/>
                <a:ea typeface="Comic Sans MS"/>
                <a:cs typeface="Comic Sans MS"/>
                <a:sym typeface="Comic Sans MS"/>
              </a:rPr>
              <a:t>TYT ve AYT</a:t>
            </a:r>
            <a:r>
              <a:rPr lang="en-US" sz="2400" b="0" i="0" u="none" dirty="0" smtClean="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ile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ilgili</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bilgilendirme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ve</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diğer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eğitim</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çalışmaları</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Psikolojik</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Danışmanlar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tarafından</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dirty="0" err="1">
                <a:solidFill>
                  <a:schemeClr val="lt1"/>
                </a:solidFill>
                <a:effectLst>
                  <a:outerShdw blurRad="38100" dist="38100" dir="2700000" algn="tl">
                    <a:srgbClr val="C0C0C0"/>
                  </a:outerShdw>
                </a:effectLst>
                <a:latin typeface="Comic Sans MS"/>
                <a:ea typeface="Comic Sans MS"/>
                <a:cs typeface="Comic Sans MS"/>
                <a:sym typeface="Comic Sans MS"/>
              </a:rPr>
              <a:t>yürütülür</a:t>
            </a: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a:t>
            </a:r>
            <a:b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b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r>
            <a:b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br>
            <a: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r>
            <a:br>
              <a:rPr lang="en-US" sz="24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b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448"/>
        <p:cNvGrpSpPr/>
        <p:nvPr/>
      </p:nvGrpSpPr>
      <p:grpSpPr>
        <a:xfrm>
          <a:off x="0" y="0"/>
          <a:ext cx="0" cy="0"/>
          <a:chOff x="0" y="0"/>
          <a:chExt cx="0" cy="0"/>
        </a:xfrm>
      </p:grpSpPr>
      <p:sp>
        <p:nvSpPr>
          <p:cNvPr id="449" name="Google Shape;449;p63"/>
          <p:cNvSpPr txBox="1"/>
          <p:nvPr/>
        </p:nvSpPr>
        <p:spPr>
          <a:xfrm>
            <a:off x="1042987" y="1714500"/>
            <a:ext cx="7338900" cy="258528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600"/>
              <a:buFont typeface="Times New Roman"/>
              <a:buNone/>
            </a:pPr>
            <a:r>
              <a:rPr lang="en-US" sz="3600" b="1" i="0" u="none" dirty="0">
                <a:solidFill>
                  <a:schemeClr val="dk1"/>
                </a:solidFill>
                <a:latin typeface="Times New Roman"/>
                <a:ea typeface="Times New Roman"/>
                <a:cs typeface="Times New Roman"/>
                <a:sym typeface="Times New Roman"/>
              </a:rPr>
              <a:t>M.E.B. ORTAÖĞRETİM KURUMLARI YÖNETMELİĞİ </a:t>
            </a:r>
            <a:r>
              <a:rPr lang="en-US" sz="3600" b="1" i="0" u="none" dirty="0" smtClean="0">
                <a:solidFill>
                  <a:schemeClr val="dk1"/>
                </a:solidFill>
                <a:latin typeface="Times New Roman"/>
                <a:ea typeface="Times New Roman"/>
                <a:cs typeface="Times New Roman"/>
                <a:sym typeface="Times New Roman"/>
              </a:rPr>
              <a:t>201</a:t>
            </a:r>
            <a:r>
              <a:rPr lang="tr-TR" sz="3600" b="1" i="0" u="none" dirty="0" smtClean="0">
                <a:solidFill>
                  <a:schemeClr val="dk1"/>
                </a:solidFill>
                <a:latin typeface="Times New Roman"/>
                <a:ea typeface="Times New Roman"/>
                <a:cs typeface="Times New Roman"/>
                <a:sym typeface="Times New Roman"/>
              </a:rPr>
              <a:t>9</a:t>
            </a:r>
            <a:endParaRPr sz="3600" b="0" i="0" u="none">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lt1"/>
              </a:buClr>
              <a:buSzPts val="1800"/>
              <a:buFont typeface="Times New Roman"/>
              <a:buNone/>
            </a:pPr>
            <a:r>
              <a:rPr lang="tr-TR" sz="1800" b="0" i="0" u="none" dirty="0" smtClean="0">
                <a:solidFill>
                  <a:schemeClr val="lt1"/>
                </a:solidFill>
                <a:latin typeface="Times New Roman"/>
                <a:ea typeface="Times New Roman"/>
                <a:cs typeface="Times New Roman"/>
                <a:sym typeface="Times New Roman"/>
              </a:rPr>
              <a:t>05/09/2019 tarih ve 30879 </a:t>
            </a:r>
            <a:r>
              <a:rPr lang="en-US" sz="1800" b="1" i="0" u="none" dirty="0" err="1" smtClean="0">
                <a:solidFill>
                  <a:srgbClr val="FF0000"/>
                </a:solidFill>
                <a:latin typeface="Times New Roman"/>
                <a:ea typeface="Times New Roman"/>
                <a:cs typeface="Times New Roman"/>
                <a:sym typeface="Times New Roman"/>
              </a:rPr>
              <a:t>sayılı</a:t>
            </a:r>
            <a:r>
              <a:rPr lang="en-US" sz="1800" b="1" i="0" u="none" dirty="0" smtClean="0">
                <a:solidFill>
                  <a:srgbClr val="FF0000"/>
                </a:solidFill>
                <a:latin typeface="Times New Roman"/>
                <a:ea typeface="Times New Roman"/>
                <a:cs typeface="Times New Roman"/>
                <a:sym typeface="Times New Roman"/>
              </a:rPr>
              <a:t> </a:t>
            </a:r>
            <a:r>
              <a:rPr lang="en-US" sz="1800" b="1" i="0" u="none" dirty="0" err="1">
                <a:solidFill>
                  <a:srgbClr val="FF0000"/>
                </a:solidFill>
                <a:latin typeface="Times New Roman"/>
                <a:ea typeface="Times New Roman"/>
                <a:cs typeface="Times New Roman"/>
                <a:sym typeface="Times New Roman"/>
              </a:rPr>
              <a:t>Resmî</a:t>
            </a:r>
            <a:r>
              <a:rPr lang="en-US" sz="1800" b="1" i="0" u="none" dirty="0">
                <a:solidFill>
                  <a:srgbClr val="FF0000"/>
                </a:solidFill>
                <a:latin typeface="Times New Roman"/>
                <a:ea typeface="Times New Roman"/>
                <a:cs typeface="Times New Roman"/>
                <a:sym typeface="Times New Roman"/>
              </a:rPr>
              <a:t> </a:t>
            </a:r>
            <a:r>
              <a:rPr lang="en-US" sz="1800" b="1" i="0" u="none" dirty="0" err="1">
                <a:solidFill>
                  <a:srgbClr val="FF0000"/>
                </a:solidFill>
                <a:latin typeface="Times New Roman"/>
                <a:ea typeface="Times New Roman"/>
                <a:cs typeface="Times New Roman"/>
                <a:sym typeface="Times New Roman"/>
              </a:rPr>
              <a:t>Gazete</a:t>
            </a:r>
            <a:endParaRPr/>
          </a:p>
          <a:p>
            <a:pPr marL="0" marR="0" lvl="0" indent="0" algn="ctr" rtl="0">
              <a:lnSpc>
                <a:spcPct val="100000"/>
              </a:lnSpc>
              <a:spcBef>
                <a:spcPts val="0"/>
              </a:spcBef>
              <a:spcAft>
                <a:spcPts val="0"/>
              </a:spcAft>
              <a:buClr>
                <a:srgbClr val="FF0000"/>
              </a:buClr>
              <a:buSzPts val="1800"/>
              <a:buFont typeface="Times New Roman"/>
              <a:buNone/>
            </a:pPr>
            <a:r>
              <a:rPr lang="en-US" sz="1800" b="1" i="0" u="none" dirty="0">
                <a:solidFill>
                  <a:srgbClr val="FF0000"/>
                </a:solidFill>
                <a:latin typeface="Times New Roman"/>
                <a:ea typeface="Times New Roman"/>
                <a:cs typeface="Times New Roman"/>
                <a:sym typeface="Times New Roman"/>
              </a:rPr>
              <a:t>   </a:t>
            </a:r>
            <a:r>
              <a:rPr lang="en-US" sz="1800" b="1" i="0" u="none" dirty="0" err="1">
                <a:solidFill>
                  <a:srgbClr val="FF0000"/>
                </a:solidFill>
                <a:latin typeface="Times New Roman"/>
                <a:ea typeface="Times New Roman"/>
                <a:cs typeface="Times New Roman"/>
                <a:sym typeface="Times New Roman"/>
              </a:rPr>
              <a:t>Değişiklikleriyle</a:t>
            </a:r>
            <a:r>
              <a:rPr lang="en-US" sz="1800" b="1" i="0" u="none" dirty="0">
                <a:solidFill>
                  <a:srgbClr val="FF0000"/>
                </a:solidFill>
                <a:latin typeface="Times New Roman"/>
                <a:ea typeface="Times New Roman"/>
                <a:cs typeface="Times New Roman"/>
                <a:sym typeface="Times New Roman"/>
              </a:rPr>
              <a:t> </a:t>
            </a:r>
            <a:r>
              <a:rPr lang="en-US" sz="1800" b="1" i="0" u="none" dirty="0" err="1">
                <a:solidFill>
                  <a:srgbClr val="FF0000"/>
                </a:solidFill>
                <a:latin typeface="Times New Roman"/>
                <a:ea typeface="Times New Roman"/>
                <a:cs typeface="Times New Roman"/>
                <a:sym typeface="Times New Roman"/>
              </a:rPr>
              <a:t>Özet</a:t>
            </a:r>
            <a:r>
              <a:rPr lang="en-US" sz="1800" b="1" i="0" u="none" dirty="0">
                <a:solidFill>
                  <a:srgbClr val="FF0000"/>
                </a:solidFill>
                <a:latin typeface="Times New Roman"/>
                <a:ea typeface="Times New Roman"/>
                <a:cs typeface="Times New Roman"/>
                <a:sym typeface="Times New Roman"/>
              </a:rPr>
              <a:t> </a:t>
            </a:r>
            <a:r>
              <a:rPr lang="en-US" sz="1800" b="1" i="0" u="none" dirty="0" err="1">
                <a:solidFill>
                  <a:srgbClr val="FF0000"/>
                </a:solidFill>
                <a:latin typeface="Times New Roman"/>
                <a:ea typeface="Times New Roman"/>
                <a:cs typeface="Times New Roman"/>
                <a:sym typeface="Times New Roman"/>
              </a:rPr>
              <a:t>olarak</a:t>
            </a:r>
            <a:r>
              <a:rPr lang="en-US" sz="1800" b="1" i="0" u="none" dirty="0">
                <a:solidFill>
                  <a:srgbClr val="FF0000"/>
                </a:solidFill>
                <a:latin typeface="Times New Roman"/>
                <a:ea typeface="Times New Roman"/>
                <a:cs typeface="Times New Roman"/>
                <a:sym typeface="Times New Roman"/>
              </a:rPr>
              <a:t> </a:t>
            </a:r>
            <a:r>
              <a:rPr lang="en-US" sz="1800" b="1" i="0" u="none" dirty="0" err="1">
                <a:solidFill>
                  <a:srgbClr val="FF0000"/>
                </a:solidFill>
                <a:latin typeface="Times New Roman"/>
                <a:ea typeface="Times New Roman"/>
                <a:cs typeface="Times New Roman"/>
                <a:sym typeface="Times New Roman"/>
              </a:rPr>
              <a:t>alınmıştır</a:t>
            </a:r>
            <a:r>
              <a:rPr lang="en-US" sz="1800" b="1" i="0" u="none" dirty="0">
                <a:solidFill>
                  <a:srgbClr val="FF0000"/>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None/>
            </a:pPr>
            <a:endParaRPr sz="1800" b="1" i="0" u="none">
              <a:solidFill>
                <a:srgbClr val="FF0000"/>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9"/>
                                        </p:tgtEl>
                                        <p:attrNameLst>
                                          <p:attrName>style.visibility</p:attrName>
                                        </p:attrNameLst>
                                      </p:cBhvr>
                                      <p:to>
                                        <p:strVal val="visible"/>
                                      </p:to>
                                    </p:set>
                                    <p:anim calcmode="lin" valueType="num">
                                      <p:cBhvr additive="base">
                                        <p:cTn id="7" dur="300"/>
                                        <p:tgtEl>
                                          <p:spTgt spid="44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453"/>
        <p:cNvGrpSpPr/>
        <p:nvPr/>
      </p:nvGrpSpPr>
      <p:grpSpPr>
        <a:xfrm>
          <a:off x="0" y="0"/>
          <a:ext cx="0" cy="0"/>
          <a:chOff x="0" y="0"/>
          <a:chExt cx="0" cy="0"/>
        </a:xfrm>
      </p:grpSpPr>
      <p:sp>
        <p:nvSpPr>
          <p:cNvPr id="454" name="Google Shape;454;p64"/>
          <p:cNvSpPr txBox="1">
            <a:spLocks noGrp="1"/>
          </p:cNvSpPr>
          <p:nvPr>
            <p:ph type="title"/>
          </p:nvPr>
        </p:nvSpPr>
        <p:spPr>
          <a:xfrm>
            <a:off x="500062" y="285750"/>
            <a:ext cx="8229600" cy="6244004"/>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400"/>
              <a:buFont typeface="Garamond"/>
              <a:buNone/>
            </a:pPr>
            <a:r>
              <a:rPr lang="tr-TR" sz="2400" b="1" i="0" u="none" dirty="0" smtClean="0">
                <a:solidFill>
                  <a:srgbClr val="FF0000"/>
                </a:solidFill>
                <a:effectLst>
                  <a:outerShdw blurRad="38100" dist="38100" dir="2700000" algn="tl">
                    <a:srgbClr val="C0C0C0"/>
                  </a:outerShdw>
                </a:effectLst>
                <a:latin typeface="Garamond"/>
                <a:ea typeface="Garamond"/>
                <a:cs typeface="Garamond"/>
                <a:sym typeface="Garamond"/>
              </a:rPr>
              <a:t/>
            </a:r>
            <a:br>
              <a:rPr lang="tr-TR" sz="2400" b="1" i="0" u="none" dirty="0" smtClean="0">
                <a:solidFill>
                  <a:srgbClr val="FF0000"/>
                </a:solidFill>
                <a:effectLst>
                  <a:outerShdw blurRad="38100" dist="38100" dir="2700000" algn="tl">
                    <a:srgbClr val="C0C0C0"/>
                  </a:outerShdw>
                </a:effectLst>
                <a:latin typeface="Garamond"/>
                <a:ea typeface="Garamond"/>
                <a:cs typeface="Garamond"/>
                <a:sym typeface="Garamond"/>
              </a:rPr>
            </a:br>
            <a:r>
              <a:rPr lang="tr-TR" sz="2400" b="1" dirty="0">
                <a:solidFill>
                  <a:srgbClr val="FF0000"/>
                </a:solidFill>
                <a:effectLst>
                  <a:outerShdw blurRad="38100" dist="38100" dir="2700000" algn="tl">
                    <a:srgbClr val="C0C0C0"/>
                  </a:outerShdw>
                </a:effectLst>
                <a:latin typeface="Garamond"/>
                <a:ea typeface="Garamond"/>
                <a:cs typeface="Garamond"/>
                <a:sym typeface="Garamond"/>
              </a:rPr>
              <a:t/>
            </a:r>
            <a:br>
              <a:rPr lang="tr-TR" sz="2400" b="1" dirty="0">
                <a:solidFill>
                  <a:srgbClr val="FF0000"/>
                </a:solidFill>
                <a:effectLst>
                  <a:outerShdw blurRad="38100" dist="38100" dir="2700000" algn="tl">
                    <a:srgbClr val="C0C0C0"/>
                  </a:outerShdw>
                </a:effectLst>
                <a:latin typeface="Garamond"/>
                <a:ea typeface="Garamond"/>
                <a:cs typeface="Garamond"/>
                <a:sym typeface="Garamond"/>
              </a:rPr>
            </a:br>
            <a:r>
              <a:rPr lang="tr-TR" sz="2400" b="1" dirty="0" smtClean="0">
                <a:solidFill>
                  <a:srgbClr val="FF0000"/>
                </a:solidFill>
                <a:effectLst>
                  <a:outerShdw blurRad="38100" dist="38100" dir="2700000" algn="tl">
                    <a:srgbClr val="C0C0C0"/>
                  </a:outerShdw>
                </a:effectLst>
                <a:latin typeface="Garamond"/>
                <a:ea typeface="Garamond"/>
                <a:cs typeface="Garamond"/>
                <a:sym typeface="Garamond"/>
              </a:rPr>
              <a:t/>
            </a:r>
            <a:br>
              <a:rPr lang="tr-TR" sz="2400" b="1" dirty="0" smtClean="0">
                <a:solidFill>
                  <a:srgbClr val="FF0000"/>
                </a:solidFill>
                <a:effectLst>
                  <a:outerShdw blurRad="38100" dist="38100" dir="2700000" algn="tl">
                    <a:srgbClr val="C0C0C0"/>
                  </a:outerShdw>
                </a:effectLst>
                <a:latin typeface="Garamond"/>
                <a:ea typeface="Garamond"/>
                <a:cs typeface="Garamond"/>
                <a:sym typeface="Garamond"/>
              </a:rPr>
            </a:br>
            <a:r>
              <a:rPr lang="en-US" sz="2400" b="1" i="0" u="none" dirty="0" err="1" smtClean="0">
                <a:solidFill>
                  <a:srgbClr val="FF0000"/>
                </a:solidFill>
                <a:effectLst>
                  <a:outerShdw blurRad="38100" dist="38100" dir="2700000" algn="tl">
                    <a:srgbClr val="C0C0C0"/>
                  </a:outerShdw>
                </a:effectLst>
                <a:latin typeface="Garamond"/>
                <a:ea typeface="Garamond"/>
                <a:cs typeface="Garamond"/>
                <a:sym typeface="Garamond"/>
              </a:rPr>
              <a:t>Ders</a:t>
            </a:r>
            <a:r>
              <a:rPr lang="en-US" sz="2400" b="1" i="0" u="none" dirty="0" smtClean="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süresi</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ve</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günlük</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çalışma</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saatleri</a:t>
            </a:r>
            <a: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t/>
            </a:r>
            <a:b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b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MADDE 9- (1) </a:t>
            </a:r>
            <a:r>
              <a:rPr lang="en-US" sz="2400" b="1" i="0" u="none" dirty="0" err="1">
                <a:solidFill>
                  <a:schemeClr val="dk1"/>
                </a:solidFill>
                <a:effectLst>
                  <a:outerShdw blurRad="38100" dist="38100" dir="2700000" algn="tl">
                    <a:srgbClr val="C0C0C0"/>
                  </a:outerShdw>
                </a:effectLst>
                <a:latin typeface="Garamond"/>
                <a:ea typeface="Garamond"/>
                <a:cs typeface="Garamond"/>
                <a:sym typeface="Garamond"/>
              </a:rPr>
              <a:t>Ortaöğretim</a:t>
            </a: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 </a:t>
            </a:r>
            <a:r>
              <a:rPr lang="en-US" sz="2400" b="1" i="0" u="none" dirty="0" err="1">
                <a:solidFill>
                  <a:schemeClr val="dk1"/>
                </a:solidFill>
                <a:effectLst>
                  <a:outerShdw blurRad="38100" dist="38100" dir="2700000" algn="tl">
                    <a:srgbClr val="C0C0C0"/>
                  </a:outerShdw>
                </a:effectLst>
                <a:latin typeface="Garamond"/>
                <a:ea typeface="Garamond"/>
                <a:cs typeface="Garamond"/>
                <a:sym typeface="Garamond"/>
              </a:rPr>
              <a:t>kurumlarında</a:t>
            </a: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 </a:t>
            </a:r>
            <a:r>
              <a:rPr lang="en-US" sz="2400" b="1" i="0" u="none" dirty="0" err="1">
                <a:solidFill>
                  <a:schemeClr val="dk1"/>
                </a:solidFill>
                <a:effectLst>
                  <a:outerShdw blurRad="38100" dist="38100" dir="2700000" algn="tl">
                    <a:srgbClr val="C0C0C0"/>
                  </a:outerShdw>
                </a:effectLst>
                <a:latin typeface="Garamond"/>
                <a:ea typeface="Garamond"/>
                <a:cs typeface="Garamond"/>
                <a:sym typeface="Garamond"/>
              </a:rPr>
              <a:t>bir</a:t>
            </a: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 </a:t>
            </a:r>
            <a:r>
              <a:rPr lang="en-US" sz="2400" b="1" i="0" u="none" dirty="0" err="1">
                <a:solidFill>
                  <a:schemeClr val="dk1"/>
                </a:solidFill>
                <a:effectLst>
                  <a:outerShdw blurRad="38100" dist="38100" dir="2700000" algn="tl">
                    <a:srgbClr val="C0C0C0"/>
                  </a:outerShdw>
                </a:effectLst>
                <a:latin typeface="Garamond"/>
                <a:ea typeface="Garamond"/>
                <a:cs typeface="Garamond"/>
                <a:sym typeface="Garamond"/>
              </a:rPr>
              <a:t>ders</a:t>
            </a: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 </a:t>
            </a:r>
            <a:r>
              <a:rPr lang="en-US" sz="2400" b="1" i="0" u="none" dirty="0" err="1">
                <a:solidFill>
                  <a:schemeClr val="dk1"/>
                </a:solidFill>
                <a:effectLst>
                  <a:outerShdw blurRad="38100" dist="38100" dir="2700000" algn="tl">
                    <a:srgbClr val="C0C0C0"/>
                  </a:outerShdw>
                </a:effectLst>
                <a:latin typeface="Garamond"/>
                <a:ea typeface="Garamond"/>
                <a:cs typeface="Garamond"/>
                <a:sym typeface="Garamond"/>
              </a:rPr>
              <a:t>saati</a:t>
            </a: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 </a:t>
            </a:r>
            <a:r>
              <a:rPr lang="en-US" sz="2400" b="1" i="0" u="none" dirty="0" err="1">
                <a:solidFill>
                  <a:schemeClr val="dk1"/>
                </a:solidFill>
                <a:effectLst>
                  <a:outerShdw blurRad="38100" dist="38100" dir="2700000" algn="tl">
                    <a:srgbClr val="C0C0C0"/>
                  </a:outerShdw>
                </a:effectLst>
                <a:latin typeface="Garamond"/>
                <a:ea typeface="Garamond"/>
                <a:cs typeface="Garamond"/>
                <a:sym typeface="Garamond"/>
              </a:rPr>
              <a:t>süresi</a:t>
            </a: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 </a:t>
            </a:r>
            <a:r>
              <a:rPr lang="en-US" sz="3600" b="1" i="0" u="none" dirty="0">
                <a:solidFill>
                  <a:srgbClr val="FF0000"/>
                </a:solidFill>
                <a:effectLst>
                  <a:outerShdw blurRad="38100" dist="38100" dir="2700000" algn="tl">
                    <a:srgbClr val="C0C0C0"/>
                  </a:outerShdw>
                </a:effectLst>
                <a:latin typeface="Garamond"/>
                <a:ea typeface="Garamond"/>
                <a:cs typeface="Garamond"/>
                <a:sym typeface="Garamond"/>
              </a:rPr>
              <a:t>40</a:t>
            </a: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  </a:t>
            </a:r>
            <a:r>
              <a:rPr lang="en-US" sz="2400" b="1" i="0" u="none" dirty="0" err="1">
                <a:solidFill>
                  <a:schemeClr val="dk1"/>
                </a:solidFill>
                <a:effectLst>
                  <a:outerShdw blurRad="38100" dist="38100" dir="2700000" algn="tl">
                    <a:srgbClr val="C0C0C0"/>
                  </a:outerShdw>
                </a:effectLst>
                <a:latin typeface="Garamond"/>
                <a:ea typeface="Garamond"/>
                <a:cs typeface="Garamond"/>
                <a:sym typeface="Garamond"/>
              </a:rPr>
              <a:t>dakikadır</a:t>
            </a: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a:t>
            </a:r>
            <a: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t/>
            </a:r>
            <a:b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br>
            <a: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t/>
            </a:r>
            <a:b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br>
            <a: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Geç</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gelme</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t/>
            </a:r>
            <a:b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b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MADDE 35- (1)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Geç</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gelme</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birinci</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ders</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saati</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için</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belirlenen</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süre</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ile</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sınırlıdır</a:t>
            </a:r>
            <a:r>
              <a:rPr lang="en-US" sz="2400" b="1" i="0" u="none" dirty="0" smtClean="0">
                <a:solidFill>
                  <a:srgbClr val="11030D"/>
                </a:solidFill>
                <a:effectLst>
                  <a:outerShdw blurRad="38100" dist="38100" dir="2700000" algn="tl">
                    <a:srgbClr val="C0C0C0"/>
                  </a:outerShdw>
                </a:effectLst>
                <a:latin typeface="Garamond"/>
                <a:ea typeface="Garamond"/>
                <a:cs typeface="Garamond"/>
                <a:sym typeface="Garamond"/>
              </a:rPr>
              <a:t>.</a:t>
            </a:r>
            <a:r>
              <a:rPr lang="tr-TR" sz="2400" b="1" i="0" u="none" dirty="0" smtClean="0">
                <a:solidFill>
                  <a:srgbClr val="11030D"/>
                </a:solidFill>
                <a:effectLst>
                  <a:outerShdw blurRad="38100" dist="38100" dir="2700000" algn="tl">
                    <a:srgbClr val="C0C0C0"/>
                  </a:outerShdw>
                </a:effectLst>
                <a:latin typeface="Garamond"/>
                <a:ea typeface="Garamond"/>
                <a:cs typeface="Garamond"/>
                <a:sym typeface="Garamond"/>
              </a:rPr>
              <a:t> Bu süre sene başı öğretmenler kurulunda belirlenir.</a:t>
            </a:r>
            <a:r>
              <a:rPr lang="en-US" sz="2400" b="1" i="0" u="none" dirty="0" smtClean="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Ancak</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her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beş</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defa</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geç</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kalma</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yarım</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gün</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devamsızlıktan</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sayılır</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Bu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sürenin</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dışındaki</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geç</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gelmeler</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devamsızlıktan</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11030D"/>
                </a:solidFill>
                <a:effectLst>
                  <a:outerShdw blurRad="38100" dist="38100" dir="2700000" algn="tl">
                    <a:srgbClr val="C0C0C0"/>
                  </a:outerShdw>
                </a:effectLst>
                <a:latin typeface="Garamond"/>
                <a:ea typeface="Garamond"/>
                <a:cs typeface="Garamond"/>
                <a:sym typeface="Garamond"/>
              </a:rPr>
              <a:t>sayılır</a:t>
            </a:r>
            <a: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t>.</a:t>
            </a:r>
            <a:br>
              <a:rPr lang="en-US" sz="2400" b="1" i="0" u="none" dirty="0">
                <a:solidFill>
                  <a:srgbClr val="11030D"/>
                </a:solidFill>
                <a:effectLst>
                  <a:outerShdw blurRad="38100" dist="38100" dir="2700000" algn="tl">
                    <a:srgbClr val="C0C0C0"/>
                  </a:outerShdw>
                </a:effectLst>
                <a:latin typeface="Garamond"/>
                <a:ea typeface="Garamond"/>
                <a:cs typeface="Garamond"/>
                <a:sym typeface="Garamond"/>
              </a:rPr>
            </a:br>
            <a: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t/>
            </a:r>
            <a:br>
              <a:rPr lang="en-US" sz="2400" b="1" i="0" u="none" dirty="0">
                <a:solidFill>
                  <a:schemeClr val="dk1"/>
                </a:solidFill>
                <a:effectLst>
                  <a:outerShdw blurRad="38100" dist="38100" dir="2700000" algn="tl">
                    <a:srgbClr val="C0C0C0"/>
                  </a:outerShdw>
                </a:effectLst>
                <a:latin typeface="Garamond"/>
                <a:ea typeface="Garamond"/>
                <a:cs typeface="Garamond"/>
                <a:sym typeface="Garamond"/>
              </a:rPr>
            </a:br>
            <a: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t/>
            </a:r>
            <a:b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b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Okulumuzda</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ilk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ders</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başladıktan</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sonraki</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ilk </a:t>
            </a:r>
            <a:r>
              <a:rPr lang="tr-TR" sz="2400" b="1" dirty="0" smtClean="0">
                <a:solidFill>
                  <a:srgbClr val="FF0000"/>
                </a:solidFill>
                <a:effectLst>
                  <a:outerShdw blurRad="38100" dist="38100" dir="2700000" algn="tl">
                    <a:srgbClr val="C0C0C0"/>
                  </a:outerShdw>
                </a:effectLst>
                <a:latin typeface="Garamond"/>
                <a:ea typeface="Garamond"/>
                <a:cs typeface="Garamond"/>
                <a:sym typeface="Garamond"/>
              </a:rPr>
              <a:t>10</a:t>
            </a:r>
            <a:r>
              <a:rPr lang="en-US" sz="2400" b="1" i="0" u="none" dirty="0" smtClean="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dk</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geç</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kalma</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olarak</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kabul</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edilir</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a:t>
            </a:r>
            <a:b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b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Geç</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kalmayı</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alışkanlık</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haline</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getiren</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öğrencinin</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bu</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durumuyla</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ilgili</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olarak</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gerektiğinde</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velisi</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rehberlik</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servisi</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ile</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okul</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yönetimi</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ile</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işbirliğine</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FF00"/>
                </a:solidFill>
                <a:effectLst>
                  <a:outerShdw blurRad="38100" dist="38100" dir="2700000" algn="tl">
                    <a:srgbClr val="C0C0C0"/>
                  </a:outerShdw>
                </a:effectLst>
                <a:latin typeface="Garamond"/>
                <a:ea typeface="Garamond"/>
                <a:cs typeface="Garamond"/>
                <a:sym typeface="Garamond"/>
              </a:rPr>
              <a:t>gidilir</a:t>
            </a: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b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br>
            <a:r>
              <a:rPr lang="en-US" sz="2400" b="1" i="0" u="none" dirty="0">
                <a:solidFill>
                  <a:srgbClr val="FFFF00"/>
                </a:solidFill>
                <a:effectLst>
                  <a:outerShdw blurRad="38100" dist="38100" dir="2700000" algn="tl">
                    <a:srgbClr val="C0C0C0"/>
                  </a:outerShdw>
                </a:effectLst>
                <a:latin typeface="Garamond"/>
                <a:ea typeface="Garamond"/>
                <a:cs typeface="Garamond"/>
                <a:sym typeface="Garamond"/>
              </a:rPr>
              <a:t> </a:t>
            </a:r>
            <a: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t/>
            </a:r>
            <a:b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br>
            <a:endParaRP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458"/>
        <p:cNvGrpSpPr/>
        <p:nvPr/>
      </p:nvGrpSpPr>
      <p:grpSpPr>
        <a:xfrm>
          <a:off x="0" y="0"/>
          <a:ext cx="0" cy="0"/>
          <a:chOff x="0" y="0"/>
          <a:chExt cx="0" cy="0"/>
        </a:xfrm>
      </p:grpSpPr>
      <p:sp>
        <p:nvSpPr>
          <p:cNvPr id="459" name="Google Shape;459;p65"/>
          <p:cNvSpPr txBox="1">
            <a:spLocks noGrp="1"/>
          </p:cNvSpPr>
          <p:nvPr>
            <p:ph type="title"/>
          </p:nvPr>
        </p:nvSpPr>
        <p:spPr>
          <a:xfrm>
            <a:off x="457200" y="274637"/>
            <a:ext cx="8363100" cy="6369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000"/>
              <a:buFont typeface="Garamond"/>
              <a:buNone/>
            </a:pPr>
            <a:r>
              <a:rPr lang="en-US" sz="2000" b="1" i="0" u="none">
                <a:solidFill>
                  <a:srgbClr val="FF0000"/>
                </a:solidFill>
                <a:effectLst>
                  <a:outerShdw blurRad="38100" dist="38100" dir="2700000" algn="tl">
                    <a:srgbClr val="C0C0C0"/>
                  </a:outerShdw>
                </a:effectLst>
                <a:latin typeface="Garamond"/>
                <a:ea typeface="Garamond"/>
                <a:cs typeface="Garamond"/>
                <a:sym typeface="Garamond"/>
              </a:rPr>
              <a:t>Devam-devamsızlık ve ilişik kesme</a:t>
            </a:r>
            <a:r>
              <a:rPr lang="en-US" sz="2000" b="1" i="0" u="none">
                <a:solidFill>
                  <a:schemeClr val="lt2"/>
                </a:solidFill>
                <a:effectLst>
                  <a:outerShdw blurRad="38100" dist="38100" dir="2700000" algn="tl">
                    <a:srgbClr val="C0C0C0"/>
                  </a:outerShdw>
                </a:effectLst>
                <a:latin typeface="Garamond"/>
                <a:ea typeface="Garamond"/>
                <a:cs typeface="Garamond"/>
                <a:sym typeface="Garamond"/>
              </a:rPr>
              <a:t/>
            </a:r>
            <a:br>
              <a:rPr lang="en-US" sz="2000" b="1" i="0" u="none">
                <a:solidFill>
                  <a:schemeClr val="lt2"/>
                </a:solidFill>
                <a:effectLst>
                  <a:outerShdw blurRad="38100" dist="38100" dir="2700000" algn="tl">
                    <a:srgbClr val="C0C0C0"/>
                  </a:outerShdw>
                </a:effectLst>
                <a:latin typeface="Garamond"/>
                <a:ea typeface="Garamond"/>
                <a:cs typeface="Garamond"/>
                <a:sym typeface="Garamond"/>
              </a:rPr>
            </a:br>
            <a:r>
              <a:rPr lang="en-US" sz="2000" b="1" i="0" u="none">
                <a:solidFill>
                  <a:schemeClr val="dk1"/>
                </a:solidFill>
                <a:latin typeface="Garamond"/>
                <a:ea typeface="Garamond"/>
                <a:cs typeface="Garamond"/>
                <a:sym typeface="Garamond"/>
              </a:rPr>
              <a:t>MADDE 36- (1) </a:t>
            </a:r>
            <a:r>
              <a:rPr lang="en-US" sz="2000" b="1" i="0" u="none">
                <a:solidFill>
                  <a:srgbClr val="FFFF00"/>
                </a:solidFill>
                <a:latin typeface="Garamond"/>
                <a:ea typeface="Garamond"/>
                <a:cs typeface="Garamond"/>
                <a:sym typeface="Garamond"/>
              </a:rPr>
              <a:t>Okula devam zorunludur. </a:t>
            </a: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(2) Uygulamayla ilgili olarak;</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b) Günlük toplam ders saatinin 2/3 ü ve daha fazlasına gelmeyenlerin devamsızlığı bir gün, diğer devamsızlıklar ise yarım gün sayılır.</a:t>
            </a:r>
            <a:r>
              <a:rPr lang="en-US" sz="2000" b="1" i="0" u="none">
                <a:solidFill>
                  <a:schemeClr val="lt2"/>
                </a:solidFill>
                <a:latin typeface="Garamond"/>
                <a:ea typeface="Garamond"/>
                <a:cs typeface="Garamond"/>
                <a:sym typeface="Garamond"/>
              </a:rPr>
              <a:t/>
            </a:r>
            <a:br>
              <a:rPr lang="en-US" sz="2000" b="1" i="0" u="none">
                <a:solidFill>
                  <a:schemeClr val="lt2"/>
                </a:solidFill>
                <a:latin typeface="Garamond"/>
                <a:ea typeface="Garamond"/>
                <a:cs typeface="Garamond"/>
                <a:sym typeface="Garamond"/>
              </a:rPr>
            </a:br>
            <a:r>
              <a:rPr lang="en-US" sz="2000" b="1" i="0" u="none">
                <a:solidFill>
                  <a:schemeClr val="lt2"/>
                </a:solidFill>
                <a:effectLst>
                  <a:outerShdw blurRad="38100" dist="38100" dir="2700000" algn="tl">
                    <a:srgbClr val="C0C0C0"/>
                  </a:outerShdw>
                </a:effectLst>
                <a:latin typeface="Garamond"/>
                <a:ea typeface="Garamond"/>
                <a:cs typeface="Garamond"/>
                <a:sym typeface="Garamond"/>
              </a:rPr>
              <a:t/>
            </a:r>
            <a:br>
              <a:rPr lang="en-US" sz="2000" b="1" i="0" u="none">
                <a:solidFill>
                  <a:schemeClr val="lt2"/>
                </a:solidFill>
                <a:effectLst>
                  <a:outerShdw blurRad="38100" dist="38100" dir="2700000" algn="tl">
                    <a:srgbClr val="C0C0C0"/>
                  </a:outerShdw>
                </a:effectLst>
                <a:latin typeface="Garamond"/>
                <a:ea typeface="Garamond"/>
                <a:cs typeface="Garamond"/>
                <a:sym typeface="Garamond"/>
              </a:rPr>
            </a:br>
            <a:r>
              <a:rPr lang="en-US" sz="2000" b="1" i="0" u="none">
                <a:solidFill>
                  <a:schemeClr val="dk1"/>
                </a:solidFill>
                <a:latin typeface="Garamond"/>
                <a:ea typeface="Garamond"/>
                <a:cs typeface="Garamond"/>
                <a:sym typeface="Garamond"/>
              </a:rPr>
              <a:t> (4Devamsızlık yapan öğrencinin durumu posta, e-Posta veya diğer iletişim araçlarıyla velisine bildirilir, varsa özür belgesini okul yönetimine teslim etmesi istenir. Devamsızlığın 5 inci, 15 inci ve 25 inci günlerinde, tebligat yapılır ve öğrencinin okula devamının sağlanması istenir.</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lt2"/>
                </a:solidFill>
                <a:latin typeface="Garamond"/>
                <a:ea typeface="Garamond"/>
                <a:cs typeface="Garamond"/>
                <a:sym typeface="Garamond"/>
              </a:rPr>
              <a:t/>
            </a:r>
            <a:br>
              <a:rPr lang="en-US" sz="2000" b="1" i="0" u="none">
                <a:solidFill>
                  <a:schemeClr val="lt2"/>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66"/>
          <p:cNvSpPr txBox="1">
            <a:spLocks noGrp="1"/>
          </p:cNvSpPr>
          <p:nvPr>
            <p:ph type="title"/>
          </p:nvPr>
        </p:nvSpPr>
        <p:spPr>
          <a:xfrm>
            <a:off x="755650" y="274637"/>
            <a:ext cx="7931100" cy="58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000"/>
              <a:buFont typeface="Garamond"/>
              <a:buNone/>
            </a:pP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(5) Devamsızlık süresi </a:t>
            </a:r>
            <a:r>
              <a:rPr lang="en-US" sz="2000" b="1" i="0" u="none">
                <a:solidFill>
                  <a:srgbClr val="FF0000"/>
                </a:solidFill>
                <a:latin typeface="Garamond"/>
                <a:ea typeface="Garamond"/>
                <a:cs typeface="Garamond"/>
                <a:sym typeface="Garamond"/>
              </a:rPr>
              <a:t>özürsüz 10 gün</a:t>
            </a:r>
            <a:r>
              <a:rPr lang="en-US" sz="2000" b="1" i="0" u="none">
                <a:solidFill>
                  <a:schemeClr val="dk1"/>
                </a:solidFill>
                <a:latin typeface="Garamond"/>
                <a:ea typeface="Garamond"/>
                <a:cs typeface="Garamond"/>
                <a:sym typeface="Garamond"/>
              </a:rPr>
              <a:t>ü, </a:t>
            </a:r>
            <a:r>
              <a:rPr lang="en-US" sz="2000" b="1" i="0" u="none">
                <a:solidFill>
                  <a:srgbClr val="FF0000"/>
                </a:solidFill>
                <a:latin typeface="Garamond"/>
                <a:ea typeface="Garamond"/>
                <a:cs typeface="Garamond"/>
                <a:sym typeface="Garamond"/>
              </a:rPr>
              <a:t>toplamda 30 günü aşan </a:t>
            </a:r>
            <a:r>
              <a:rPr lang="en-US" sz="2000" b="1" i="0" u="none">
                <a:solidFill>
                  <a:schemeClr val="dk1"/>
                </a:solidFill>
                <a:latin typeface="Garamond"/>
                <a:ea typeface="Garamond"/>
                <a:cs typeface="Garamond"/>
                <a:sym typeface="Garamond"/>
              </a:rPr>
              <a:t>öğrenciler, ders puanları ne olursa olsun başarısız sayılır ve durumları yazılı olarak velilerine bildirilir. </a:t>
            </a:r>
            <a:r>
              <a:rPr lang="en-US" sz="2000" b="1" i="0" u="none">
                <a:solidFill>
                  <a:schemeClr val="lt2"/>
                </a:solidFill>
                <a:effectLst>
                  <a:outerShdw blurRad="38100" dist="38100" dir="2700000" algn="tl">
                    <a:srgbClr val="C0C0C0"/>
                  </a:outerShdw>
                </a:effectLst>
                <a:latin typeface="Garamond"/>
                <a:ea typeface="Garamond"/>
                <a:cs typeface="Garamond"/>
                <a:sym typeface="Garamond"/>
              </a:rPr>
              <a:t/>
            </a:r>
            <a:br>
              <a:rPr lang="en-US" sz="2000" b="1" i="0" u="none">
                <a:solidFill>
                  <a:schemeClr val="lt2"/>
                </a:solidFill>
                <a:effectLst>
                  <a:outerShdw blurRad="38100" dist="38100" dir="2700000" algn="tl">
                    <a:srgbClr val="C0C0C0"/>
                  </a:outerShdw>
                </a:effectLst>
                <a:latin typeface="Garamond"/>
                <a:ea typeface="Garamond"/>
                <a:cs typeface="Garamond"/>
                <a:sym typeface="Garamond"/>
              </a:rPr>
            </a:br>
            <a:r>
              <a:rPr lang="en-US" sz="2000" b="0" i="0" u="none">
                <a:solidFill>
                  <a:srgbClr val="11030D"/>
                </a:solidFill>
                <a:effectLst>
                  <a:outerShdw blurRad="38100" dist="38100" dir="2700000" algn="tl">
                    <a:srgbClr val="C0C0C0"/>
                  </a:outerShdw>
                </a:effectLst>
                <a:latin typeface="Garamond"/>
                <a:ea typeface="Garamond"/>
                <a:cs typeface="Garamond"/>
                <a:sym typeface="Garamond"/>
              </a:rPr>
              <a:t>Ancak üniversite hastaneleri, eğitim ve araştırma hastaneleri veya tam teşekküllü hastanelerde kontrol kayıtlı sürekli tedaviyi ya da organ naklini gerektiren hastalığı bulunanlar, tam zamanlı kaynaştırma yoluyla eğitimlerine devam eden özel eğitim ihtiyacı olan öğrenciler ve özel eğitim meslek liselerine kayıtlı olan öğrenciler, sosyal hizmet, emniyet ve asayiş birimlerinin resmî raporları doğrultusunda koruma ve bakım altına alınanlar ile tutuklu öğrencilerin </a:t>
            </a:r>
            <a:r>
              <a:rPr lang="en-US" sz="2000" b="0" i="0" u="none">
                <a:solidFill>
                  <a:srgbClr val="DC280A"/>
                </a:solidFill>
                <a:effectLst>
                  <a:outerShdw blurRad="38100" dist="38100" dir="2700000" algn="tl">
                    <a:srgbClr val="C0C0C0"/>
                  </a:outerShdw>
                </a:effectLst>
                <a:latin typeface="Garamond"/>
                <a:ea typeface="Garamond"/>
                <a:cs typeface="Garamond"/>
                <a:sym typeface="Garamond"/>
              </a:rPr>
              <a:t>özürsüz devamsızlık süresi 10 günü geçmemek kaydıyla </a:t>
            </a:r>
            <a:r>
              <a:rPr lang="en-US" sz="2000" b="0" i="0" u="none">
                <a:solidFill>
                  <a:srgbClr val="11030D"/>
                </a:solidFill>
                <a:effectLst>
                  <a:outerShdw blurRad="38100" dist="38100" dir="2700000" algn="tl">
                    <a:srgbClr val="C0C0C0"/>
                  </a:outerShdw>
                </a:effectLst>
                <a:latin typeface="Garamond"/>
                <a:ea typeface="Garamond"/>
                <a:cs typeface="Garamond"/>
                <a:sym typeface="Garamond"/>
              </a:rPr>
              <a:t>toplam </a:t>
            </a:r>
            <a:r>
              <a:rPr lang="en-US" sz="2000" b="0" i="0" u="none">
                <a:solidFill>
                  <a:srgbClr val="DC280A"/>
                </a:solidFill>
                <a:effectLst>
                  <a:outerShdw blurRad="38100" dist="38100" dir="2700000" algn="tl">
                    <a:srgbClr val="C0C0C0"/>
                  </a:outerShdw>
                </a:effectLst>
                <a:latin typeface="Garamond"/>
                <a:ea typeface="Garamond"/>
                <a:cs typeface="Garamond"/>
                <a:sym typeface="Garamond"/>
              </a:rPr>
              <a:t>devamsızlık süresi 60 gün olarak uygulanır</a:t>
            </a:r>
            <a:r>
              <a:rPr lang="en-US" sz="2000" b="0" i="0" u="none">
                <a:solidFill>
                  <a:srgbClr val="11030D"/>
                </a:solidFill>
                <a:effectLst>
                  <a:outerShdw blurRad="38100" dist="38100" dir="2700000" algn="tl">
                    <a:srgbClr val="C0C0C0"/>
                  </a:outerShdw>
                </a:effectLst>
                <a:latin typeface="Garamond"/>
                <a:ea typeface="Garamond"/>
                <a:cs typeface="Garamond"/>
                <a:sym typeface="Garamond"/>
              </a:rPr>
              <a:t>. Devamsızlık nedeniyle başarısız sayılan ve öğrenim hakkı bulunan öğrenciler derslere devam edemez ve bir sonraki eğitim ve öğretim yılında okula devam ettirilir.</a:t>
            </a: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(7) Öğrencinin devamsızlık yaptığı süreye ilişkin özür belgesi veya yazılı veli beyanı, özür gününü takip eden en geç 5 iş günü içinde okul yönetimine verilir .</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67"/>
          <p:cNvSpPr txBox="1">
            <a:spLocks noGrp="1"/>
          </p:cNvSpPr>
          <p:nvPr>
            <p:ph type="title"/>
          </p:nvPr>
        </p:nvSpPr>
        <p:spPr>
          <a:xfrm>
            <a:off x="550984" y="309806"/>
            <a:ext cx="8229600" cy="601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400"/>
              <a:buFont typeface="Garamond"/>
              <a:buNone/>
            </a:pPr>
            <a:r>
              <a:rPr lang="tr-TR" sz="2400" b="1" i="0" u="none" dirty="0" smtClean="0">
                <a:solidFill>
                  <a:srgbClr val="FF0000"/>
                </a:solidFill>
                <a:latin typeface="Garamond"/>
                <a:ea typeface="Garamond"/>
                <a:cs typeface="Garamond"/>
                <a:sym typeface="Garamond"/>
              </a:rPr>
              <a:t>        </a:t>
            </a:r>
            <a:r>
              <a:rPr lang="en-US" sz="2400" b="1" i="0" u="none" dirty="0" err="1" smtClean="0">
                <a:solidFill>
                  <a:srgbClr val="FF0000"/>
                </a:solidFill>
                <a:latin typeface="Garamond"/>
                <a:ea typeface="Garamond"/>
                <a:cs typeface="Garamond"/>
                <a:sym typeface="Garamond"/>
              </a:rPr>
              <a:t>Puanla</a:t>
            </a:r>
            <a:r>
              <a:rPr lang="en-US" sz="2400" b="1" i="0" u="none" dirty="0" smtClean="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değerlendirme</a:t>
            </a: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r>
              <a:rPr lang="tr-TR" sz="2400" b="1" i="0" u="none" dirty="0" smtClean="0">
                <a:solidFill>
                  <a:schemeClr val="dk1"/>
                </a:solidFill>
                <a:latin typeface="Garamond"/>
                <a:ea typeface="Garamond"/>
                <a:cs typeface="Garamond"/>
                <a:sym typeface="Garamond"/>
              </a:rPr>
              <a:t>      </a:t>
            </a:r>
            <a:r>
              <a:rPr lang="en-US" sz="2400" b="1" i="0" u="none" dirty="0" smtClean="0">
                <a:solidFill>
                  <a:schemeClr val="dk1"/>
                </a:solidFill>
                <a:latin typeface="Garamond"/>
                <a:ea typeface="Garamond"/>
                <a:cs typeface="Garamond"/>
                <a:sym typeface="Garamond"/>
              </a:rPr>
              <a:t>MADDE </a:t>
            </a:r>
            <a:r>
              <a:rPr lang="en-US" sz="2400" b="1" i="0" u="none" dirty="0">
                <a:solidFill>
                  <a:schemeClr val="dk1"/>
                </a:solidFill>
                <a:latin typeface="Garamond"/>
                <a:ea typeface="Garamond"/>
                <a:cs typeface="Garamond"/>
                <a:sym typeface="Garamond"/>
              </a:rPr>
              <a:t>44- (1) </a:t>
            </a:r>
            <a:r>
              <a:rPr lang="en-US" sz="2400" b="1" i="0" u="none" dirty="0" err="1">
                <a:solidFill>
                  <a:schemeClr val="dk1"/>
                </a:solidFill>
                <a:latin typeface="Garamond"/>
                <a:ea typeface="Garamond"/>
                <a:cs typeface="Garamond"/>
                <a:sym typeface="Garamond"/>
              </a:rPr>
              <a:t>Sınav</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performans</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çalışması</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proje</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ve</a:t>
            </a:r>
            <a:r>
              <a:rPr lang="en-US" sz="2400" b="1" i="0" u="none" dirty="0">
                <a:solidFill>
                  <a:schemeClr val="dk1"/>
                </a:solidFill>
                <a:latin typeface="Garamond"/>
                <a:ea typeface="Garamond"/>
                <a:cs typeface="Garamond"/>
                <a:sym typeface="Garamond"/>
              </a:rPr>
              <a:t> </a:t>
            </a:r>
            <a:r>
              <a:rPr lang="tr-TR" sz="2400" b="1" i="0" u="none" dirty="0" smtClean="0">
                <a:solidFill>
                  <a:schemeClr val="dk1"/>
                </a:solidFill>
                <a:latin typeface="Garamond"/>
                <a:ea typeface="Garamond"/>
                <a:cs typeface="Garamond"/>
                <a:sym typeface="Garamond"/>
              </a:rPr>
              <a:t>      </a:t>
            </a:r>
            <a:r>
              <a:rPr lang="en-US" sz="2400" b="1" i="0" u="none" dirty="0" err="1" smtClean="0">
                <a:solidFill>
                  <a:schemeClr val="dk1"/>
                </a:solidFill>
                <a:latin typeface="Garamond"/>
                <a:ea typeface="Garamond"/>
                <a:cs typeface="Garamond"/>
                <a:sym typeface="Garamond"/>
              </a:rPr>
              <a:t>uygulamalar</a:t>
            </a:r>
            <a:r>
              <a:rPr lang="en-US" sz="2800" b="1" i="0" u="none" dirty="0" smtClean="0">
                <a:solidFill>
                  <a:srgbClr val="FFFF00"/>
                </a:solidFill>
                <a:latin typeface="Garamond"/>
                <a:ea typeface="Garamond"/>
                <a:cs typeface="Garamond"/>
                <a:sym typeface="Garamond"/>
              </a:rPr>
              <a:t> </a:t>
            </a:r>
            <a:r>
              <a:rPr lang="en-US" sz="2800" b="1" i="0" u="none" dirty="0">
                <a:solidFill>
                  <a:srgbClr val="FFFF00"/>
                </a:solidFill>
                <a:latin typeface="Garamond"/>
                <a:ea typeface="Garamond"/>
                <a:cs typeface="Garamond"/>
                <a:sym typeface="Garamond"/>
              </a:rPr>
              <a:t>100 tam </a:t>
            </a:r>
            <a:r>
              <a:rPr lang="en-US" sz="2800" b="1" i="0" u="none" dirty="0" err="1">
                <a:solidFill>
                  <a:srgbClr val="FFFF00"/>
                </a:solidFill>
                <a:latin typeface="Garamond"/>
                <a:ea typeface="Garamond"/>
                <a:cs typeface="Garamond"/>
                <a:sym typeface="Garamond"/>
              </a:rPr>
              <a:t>puan</a:t>
            </a:r>
            <a:r>
              <a:rPr lang="en-US" sz="2800" b="1" i="0" u="none" dirty="0">
                <a:solidFill>
                  <a:srgbClr val="FFFF00"/>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üzerinden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değerlendirilir</a:t>
            </a:r>
            <a:r>
              <a:rPr lang="en-US" sz="2400" b="1" i="0" u="none" dirty="0">
                <a:solidFill>
                  <a:schemeClr val="dk1"/>
                </a:solidFill>
                <a:latin typeface="Garamond"/>
                <a:ea typeface="Garamond"/>
                <a:cs typeface="Garamond"/>
                <a:sym typeface="Garamond"/>
              </a:rPr>
              <a:t>. </a:t>
            </a:r>
            <a:br>
              <a:rPr lang="en-US" sz="2400" b="1" i="0" u="none" dirty="0">
                <a:solidFill>
                  <a:schemeClr val="dk1"/>
                </a:solidFill>
                <a:latin typeface="Garamond"/>
                <a:ea typeface="Garamond"/>
                <a:cs typeface="Garamond"/>
                <a:sym typeface="Garamond"/>
              </a:rPr>
            </a:br>
            <a:r>
              <a:rPr lang="tr-TR" sz="2400" b="1" i="0" u="none" dirty="0" smtClean="0">
                <a:solidFill>
                  <a:schemeClr val="dk1"/>
                </a:solidFill>
                <a:latin typeface="Garamond"/>
                <a:ea typeface="Garamond"/>
                <a:cs typeface="Garamond"/>
                <a:sym typeface="Garamond"/>
              </a:rPr>
              <a:t>       </a:t>
            </a:r>
            <a:r>
              <a:rPr lang="en-US" sz="2400" b="1" i="0" u="none" dirty="0" smtClean="0">
                <a:solidFill>
                  <a:schemeClr val="dk1"/>
                </a:solidFill>
                <a:latin typeface="Garamond"/>
                <a:ea typeface="Garamond"/>
                <a:cs typeface="Garamond"/>
                <a:sym typeface="Garamond"/>
              </a:rPr>
              <a:t>(</a:t>
            </a:r>
            <a:r>
              <a:rPr lang="en-US" sz="2400" b="1" i="0" u="none" dirty="0">
                <a:solidFill>
                  <a:schemeClr val="dk1"/>
                </a:solidFill>
                <a:latin typeface="Garamond"/>
                <a:ea typeface="Garamond"/>
                <a:cs typeface="Garamond"/>
                <a:sym typeface="Garamond"/>
              </a:rPr>
              <a:t>2) </a:t>
            </a:r>
            <a:r>
              <a:rPr lang="en-US" sz="2400" b="1" i="0" u="none" dirty="0" err="1">
                <a:solidFill>
                  <a:schemeClr val="dk1"/>
                </a:solidFill>
                <a:latin typeface="Garamond"/>
                <a:ea typeface="Garamond"/>
                <a:cs typeface="Garamond"/>
                <a:sym typeface="Garamond"/>
              </a:rPr>
              <a:t>Puan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değerleri</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ve</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dereceleri</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aşağıdaki</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gibidir</a:t>
            </a:r>
            <a:r>
              <a:rPr lang="en-US" sz="2400" b="1" i="0" u="none" dirty="0">
                <a:solidFill>
                  <a:schemeClr val="dk1"/>
                </a:solidFill>
                <a:latin typeface="Garamond"/>
                <a:ea typeface="Garamond"/>
                <a:cs typeface="Garamond"/>
                <a:sym typeface="Garamond"/>
              </a:rPr>
              <a:t>. </a:t>
            </a:r>
            <a:br>
              <a:rPr lang="en-US" sz="2400" b="1" i="0" u="none" dirty="0">
                <a:solidFill>
                  <a:schemeClr val="dk1"/>
                </a:solidFill>
                <a:latin typeface="Garamond"/>
                <a:ea typeface="Garamond"/>
                <a:cs typeface="Garamond"/>
                <a:sym typeface="Garamond"/>
              </a:rPr>
            </a:b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r>
              <a:rPr lang="tr-TR" sz="2400" b="1" i="0" u="none" dirty="0" smtClean="0">
                <a:solidFill>
                  <a:schemeClr val="dk1"/>
                </a:solidFill>
                <a:latin typeface="Garamond"/>
                <a:ea typeface="Garamond"/>
                <a:cs typeface="Garamond"/>
                <a:sym typeface="Garamond"/>
              </a:rPr>
              <a:t>           </a:t>
            </a:r>
            <a:r>
              <a:rPr lang="en-US" sz="2400" b="1" i="0" u="sng" dirty="0" err="1" smtClean="0">
                <a:solidFill>
                  <a:srgbClr val="FFFF00"/>
                </a:solidFill>
                <a:latin typeface="Garamond"/>
                <a:ea typeface="Garamond"/>
                <a:cs typeface="Garamond"/>
                <a:sym typeface="Garamond"/>
              </a:rPr>
              <a:t>Puan</a:t>
            </a:r>
            <a:r>
              <a:rPr lang="en-US" sz="2400" b="1" i="0" u="sng" dirty="0" smtClean="0">
                <a:solidFill>
                  <a:srgbClr val="FFFF00"/>
                </a:solidFill>
                <a:latin typeface="Garamond"/>
                <a:ea typeface="Garamond"/>
                <a:cs typeface="Garamond"/>
                <a:sym typeface="Garamond"/>
              </a:rPr>
              <a:t>                            </a:t>
            </a:r>
            <a:r>
              <a:rPr lang="en-US" sz="2400" b="1" i="0" u="sng" dirty="0" err="1">
                <a:solidFill>
                  <a:srgbClr val="FFFF00"/>
                </a:solidFill>
                <a:latin typeface="Garamond"/>
                <a:ea typeface="Garamond"/>
                <a:cs typeface="Garamond"/>
                <a:sym typeface="Garamond"/>
              </a:rPr>
              <a:t>Derece</a:t>
            </a: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r>
              <a:rPr lang="tr-TR" sz="2400" b="1" i="0" u="none" dirty="0" smtClean="0">
                <a:solidFill>
                  <a:schemeClr val="dk1"/>
                </a:solidFill>
                <a:latin typeface="Garamond"/>
                <a:ea typeface="Garamond"/>
                <a:cs typeface="Garamond"/>
                <a:sym typeface="Garamond"/>
              </a:rPr>
              <a:t>         </a:t>
            </a:r>
            <a:r>
              <a:rPr lang="en-US" sz="2800" b="1" i="0" u="none" dirty="0" smtClean="0">
                <a:solidFill>
                  <a:srgbClr val="C00000"/>
                </a:solidFill>
                <a:latin typeface="Garamond"/>
                <a:ea typeface="Garamond"/>
                <a:cs typeface="Garamond"/>
                <a:sym typeface="Garamond"/>
              </a:rPr>
              <a:t>85,00-100                 </a:t>
            </a:r>
            <a:r>
              <a:rPr lang="en-US" sz="2800" b="1" i="0" u="none" dirty="0" err="1">
                <a:solidFill>
                  <a:srgbClr val="C00000"/>
                </a:solidFill>
                <a:latin typeface="Garamond"/>
                <a:ea typeface="Garamond"/>
                <a:cs typeface="Garamond"/>
                <a:sym typeface="Garamond"/>
              </a:rPr>
              <a:t>Pekiyi</a:t>
            </a:r>
            <a:r>
              <a:rPr lang="en-US" sz="2800" b="1" i="0" u="none" dirty="0">
                <a:solidFill>
                  <a:srgbClr val="C00000"/>
                </a:solidFill>
                <a:latin typeface="Garamond"/>
                <a:ea typeface="Garamond"/>
                <a:cs typeface="Garamond"/>
                <a:sym typeface="Garamond"/>
              </a:rPr>
              <a:t/>
            </a:r>
            <a:br>
              <a:rPr lang="en-US" sz="2800" b="1" i="0" u="none" dirty="0">
                <a:solidFill>
                  <a:srgbClr val="C00000"/>
                </a:solidFill>
                <a:latin typeface="Garamond"/>
                <a:ea typeface="Garamond"/>
                <a:cs typeface="Garamond"/>
                <a:sym typeface="Garamond"/>
              </a:rPr>
            </a:br>
            <a:r>
              <a:rPr lang="tr-TR" sz="2800" b="1" i="0" u="none" dirty="0" smtClean="0">
                <a:solidFill>
                  <a:srgbClr val="C00000"/>
                </a:solidFill>
                <a:latin typeface="Garamond"/>
                <a:ea typeface="Garamond"/>
                <a:cs typeface="Garamond"/>
                <a:sym typeface="Garamond"/>
              </a:rPr>
              <a:t>        </a:t>
            </a:r>
            <a:r>
              <a:rPr lang="en-US" sz="2800" b="1" i="0" u="none" dirty="0" smtClean="0">
                <a:solidFill>
                  <a:srgbClr val="C00000"/>
                </a:solidFill>
                <a:latin typeface="Garamond"/>
                <a:ea typeface="Garamond"/>
                <a:cs typeface="Garamond"/>
                <a:sym typeface="Garamond"/>
              </a:rPr>
              <a:t>70,00-84,99                   </a:t>
            </a:r>
            <a:r>
              <a:rPr lang="en-US" sz="2800" b="1" i="0" u="none" dirty="0" err="1">
                <a:solidFill>
                  <a:srgbClr val="C00000"/>
                </a:solidFill>
                <a:latin typeface="Garamond"/>
                <a:ea typeface="Garamond"/>
                <a:cs typeface="Garamond"/>
                <a:sym typeface="Garamond"/>
              </a:rPr>
              <a:t>İyi</a:t>
            </a:r>
            <a:r>
              <a:rPr lang="en-US" sz="2800" b="1" i="0" u="none" dirty="0">
                <a:solidFill>
                  <a:srgbClr val="C00000"/>
                </a:solidFill>
                <a:latin typeface="Garamond"/>
                <a:ea typeface="Garamond"/>
                <a:cs typeface="Garamond"/>
                <a:sym typeface="Garamond"/>
              </a:rPr>
              <a:t/>
            </a:r>
            <a:br>
              <a:rPr lang="en-US" sz="2800" b="1" i="0" u="none" dirty="0">
                <a:solidFill>
                  <a:srgbClr val="C00000"/>
                </a:solidFill>
                <a:latin typeface="Garamond"/>
                <a:ea typeface="Garamond"/>
                <a:cs typeface="Garamond"/>
                <a:sym typeface="Garamond"/>
              </a:rPr>
            </a:br>
            <a:r>
              <a:rPr lang="tr-TR" sz="2800" b="1" i="0" u="none" dirty="0" smtClean="0">
                <a:solidFill>
                  <a:srgbClr val="C00000"/>
                </a:solidFill>
                <a:latin typeface="Garamond"/>
                <a:ea typeface="Garamond"/>
                <a:cs typeface="Garamond"/>
                <a:sym typeface="Garamond"/>
              </a:rPr>
              <a:t>        </a:t>
            </a:r>
            <a:r>
              <a:rPr lang="en-US" sz="2800" b="1" i="0" u="none" dirty="0" smtClean="0">
                <a:solidFill>
                  <a:srgbClr val="C00000"/>
                </a:solidFill>
                <a:latin typeface="Garamond"/>
                <a:ea typeface="Garamond"/>
                <a:cs typeface="Garamond"/>
                <a:sym typeface="Garamond"/>
              </a:rPr>
              <a:t>60,00-69,99                 </a:t>
            </a:r>
            <a:r>
              <a:rPr lang="en-US" sz="2800" b="1" i="0" u="none" dirty="0" err="1">
                <a:solidFill>
                  <a:srgbClr val="C00000"/>
                </a:solidFill>
                <a:latin typeface="Garamond"/>
                <a:ea typeface="Garamond"/>
                <a:cs typeface="Garamond"/>
                <a:sym typeface="Garamond"/>
              </a:rPr>
              <a:t>Orta</a:t>
            </a:r>
            <a:r>
              <a:rPr lang="en-US" sz="2800" b="1" i="0" u="none" dirty="0">
                <a:solidFill>
                  <a:srgbClr val="C00000"/>
                </a:solidFill>
                <a:latin typeface="Garamond"/>
                <a:ea typeface="Garamond"/>
                <a:cs typeface="Garamond"/>
                <a:sym typeface="Garamond"/>
              </a:rPr>
              <a:t/>
            </a:r>
            <a:br>
              <a:rPr lang="en-US" sz="2800" b="1" i="0" u="none" dirty="0">
                <a:solidFill>
                  <a:srgbClr val="C00000"/>
                </a:solidFill>
                <a:latin typeface="Garamond"/>
                <a:ea typeface="Garamond"/>
                <a:cs typeface="Garamond"/>
                <a:sym typeface="Garamond"/>
              </a:rPr>
            </a:br>
            <a:r>
              <a:rPr lang="tr-TR" sz="2800" b="1" i="0" u="none" dirty="0" smtClean="0">
                <a:solidFill>
                  <a:srgbClr val="C00000"/>
                </a:solidFill>
                <a:latin typeface="Garamond"/>
                <a:ea typeface="Garamond"/>
                <a:cs typeface="Garamond"/>
                <a:sym typeface="Garamond"/>
              </a:rPr>
              <a:t>        </a:t>
            </a:r>
            <a:r>
              <a:rPr lang="en-US" sz="2800" b="1" i="0" u="none" dirty="0" smtClean="0">
                <a:solidFill>
                  <a:srgbClr val="C00000"/>
                </a:solidFill>
                <a:latin typeface="Garamond"/>
                <a:ea typeface="Garamond"/>
                <a:cs typeface="Garamond"/>
                <a:sym typeface="Garamond"/>
              </a:rPr>
              <a:t>50,00-59,99                </a:t>
            </a:r>
            <a:r>
              <a:rPr lang="en-US" sz="2800" b="1" i="0" u="none" dirty="0" err="1">
                <a:solidFill>
                  <a:srgbClr val="C00000"/>
                </a:solidFill>
                <a:latin typeface="Garamond"/>
                <a:ea typeface="Garamond"/>
                <a:cs typeface="Garamond"/>
                <a:sym typeface="Garamond"/>
              </a:rPr>
              <a:t>Geçer</a:t>
            </a:r>
            <a:r>
              <a:rPr lang="en-US" sz="2800" b="1" i="0" u="none" dirty="0">
                <a:solidFill>
                  <a:srgbClr val="C00000"/>
                </a:solidFill>
                <a:latin typeface="Garamond"/>
                <a:ea typeface="Garamond"/>
                <a:cs typeface="Garamond"/>
                <a:sym typeface="Garamond"/>
              </a:rPr>
              <a:t/>
            </a:r>
            <a:br>
              <a:rPr lang="en-US" sz="2800" b="1" i="0" u="none" dirty="0">
                <a:solidFill>
                  <a:srgbClr val="C00000"/>
                </a:solidFill>
                <a:latin typeface="Garamond"/>
                <a:ea typeface="Garamond"/>
                <a:cs typeface="Garamond"/>
                <a:sym typeface="Garamond"/>
              </a:rPr>
            </a:br>
            <a:r>
              <a:rPr lang="en-US" sz="2800" b="1" i="0" u="none" dirty="0">
                <a:solidFill>
                  <a:srgbClr val="C00000"/>
                </a:solidFill>
                <a:latin typeface="Garamond"/>
                <a:ea typeface="Garamond"/>
                <a:cs typeface="Garamond"/>
                <a:sym typeface="Garamond"/>
              </a:rPr>
              <a:t>       0-49,99             </a:t>
            </a:r>
            <a:r>
              <a:rPr lang="en-US" sz="2800" b="1" i="0" u="none" dirty="0" err="1">
                <a:solidFill>
                  <a:srgbClr val="C00000"/>
                </a:solidFill>
                <a:latin typeface="Garamond"/>
                <a:ea typeface="Garamond"/>
                <a:cs typeface="Garamond"/>
                <a:sym typeface="Garamond"/>
              </a:rPr>
              <a:t>Geçmez</a:t>
            </a: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68"/>
          <p:cNvSpPr txBox="1">
            <a:spLocks noGrp="1"/>
          </p:cNvSpPr>
          <p:nvPr>
            <p:ph type="title"/>
          </p:nvPr>
        </p:nvSpPr>
        <p:spPr>
          <a:xfrm>
            <a:off x="457200" y="274637"/>
            <a:ext cx="8229600" cy="59403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000"/>
              <a:buFont typeface="Garamond"/>
              <a:buNone/>
            </a:pPr>
            <a:r>
              <a:rPr lang="en-US" sz="2000" b="1" i="0" u="none">
                <a:solidFill>
                  <a:srgbClr val="FF0000"/>
                </a:solidFill>
                <a:latin typeface="Garamond"/>
                <a:ea typeface="Garamond"/>
                <a:cs typeface="Garamond"/>
                <a:sym typeface="Garamond"/>
              </a:rPr>
              <a:t>Yazılı ve uygulamalı sınavlar </a:t>
            </a: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MADDE 45- (1) Yazılı ve uygulamalı sınavlarla ilgili olarak aşağıdaki esaslara uyulur.</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a) Haftalık ders saati sayısına bakılmaksızın her </a:t>
            </a:r>
            <a:r>
              <a:rPr lang="en-US" sz="2000" b="1" i="0" u="none">
                <a:solidFill>
                  <a:schemeClr val="dk2"/>
                </a:solidFill>
                <a:latin typeface="Garamond"/>
                <a:ea typeface="Garamond"/>
                <a:cs typeface="Garamond"/>
                <a:sym typeface="Garamond"/>
              </a:rPr>
              <a:t>dersten en az iki yazılı </a:t>
            </a:r>
            <a:r>
              <a:rPr lang="en-US" sz="2000" b="1" i="0" u="none">
                <a:solidFill>
                  <a:srgbClr val="11030D"/>
                </a:solidFill>
                <a:latin typeface="Garamond"/>
                <a:ea typeface="Garamond"/>
                <a:cs typeface="Garamond"/>
                <a:sym typeface="Garamond"/>
              </a:rPr>
              <a:t>sınav yapılması esastır</a:t>
            </a:r>
            <a:r>
              <a:rPr lang="en-US" sz="2000" b="1" i="0" u="none">
                <a:solidFill>
                  <a:schemeClr val="lt2"/>
                </a:solidFill>
                <a:effectLst>
                  <a:outerShdw blurRad="38100" dist="38100" dir="2700000" algn="tl">
                    <a:srgbClr val="C0C0C0"/>
                  </a:outerShdw>
                </a:effectLst>
                <a:latin typeface="Garamond"/>
                <a:ea typeface="Garamond"/>
                <a:cs typeface="Garamond"/>
                <a:sym typeface="Garamond"/>
              </a:rPr>
              <a:t> </a:t>
            </a:r>
            <a:r>
              <a:rPr lang="en-US" sz="2000" b="1" i="0" u="none">
                <a:solidFill>
                  <a:schemeClr val="dk1"/>
                </a:solidFill>
                <a:latin typeface="Garamond"/>
                <a:ea typeface="Garamond"/>
                <a:cs typeface="Garamond"/>
                <a:sym typeface="Garamond"/>
              </a:rPr>
              <a:t>.</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b) Birden fazla şubede okutulan tüm derslerin yazılı ve uygulamalı sınavları ortak yapılır ve ortak değerlendirilir.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ç) Zorunlu hâller dışında yazılı sınav süresi bir ders saatini aşamaz.</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g) Bir sınıfta bir günde yapılacak yazılı ve uygulamalı sınavların sayısının ikiyi geçmemesi esastır. Ancak zorunlu hâllerde fazladan bir sınav daha yapılabilir.</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(2) Yazılı sınavların klasik/yoruma dayalı olarak yapılması esastır. Ancak her dönemde her dersin sınavlarından biri test usulüyle de yapılabilir.</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9999FF"/>
        </a:solidFill>
        <a:effectLst/>
      </p:bgPr>
    </p:bg>
    <p:spTree>
      <p:nvGrpSpPr>
        <p:cNvPr id="1" name="Shape 370"/>
        <p:cNvGrpSpPr/>
        <p:nvPr/>
      </p:nvGrpSpPr>
      <p:grpSpPr>
        <a:xfrm>
          <a:off x="0" y="0"/>
          <a:ext cx="0" cy="0"/>
          <a:chOff x="0" y="0"/>
          <a:chExt cx="0" cy="0"/>
        </a:xfrm>
      </p:grpSpPr>
      <p:sp>
        <p:nvSpPr>
          <p:cNvPr id="371" name="Google Shape;371;p50"/>
          <p:cNvSpPr txBox="1">
            <a:spLocks noGrp="1"/>
          </p:cNvSpPr>
          <p:nvPr>
            <p:ph idx="1"/>
          </p:nvPr>
        </p:nvSpPr>
        <p:spPr>
          <a:xfrm>
            <a:off x="468312" y="333375"/>
            <a:ext cx="8229600" cy="5826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1600"/>
              <a:buNone/>
            </a:pPr>
            <a:r>
              <a:rPr lang="en-US" sz="2000" b="1" i="0" u="none" dirty="0">
                <a:solidFill>
                  <a:schemeClr val="lt1"/>
                </a:solidFill>
                <a:effectLst>
                  <a:outerShdw blurRad="38100" dist="38100" dir="2700000" algn="tl">
                    <a:srgbClr val="C0C0C0"/>
                  </a:outerShdw>
                </a:effectLst>
                <a:latin typeface="Tahoma"/>
                <a:ea typeface="Tahoma"/>
                <a:cs typeface="Tahoma"/>
                <a:sym typeface="Tahoma"/>
              </a:rPr>
              <a:t>		</a:t>
            </a:r>
            <a:r>
              <a:rPr lang="en-US" sz="2400" b="1" i="0" u="sng" dirty="0">
                <a:solidFill>
                  <a:srgbClr val="FFCC00"/>
                </a:solidFill>
                <a:effectLst>
                  <a:outerShdw blurRad="38100" dist="38100" dir="2700000" algn="tl">
                    <a:srgbClr val="C0C0C0"/>
                  </a:outerShdw>
                </a:effectLst>
                <a:latin typeface="Tahoma"/>
                <a:ea typeface="Tahoma"/>
                <a:cs typeface="Tahoma"/>
                <a:sym typeface="Tahoma"/>
              </a:rPr>
              <a:t>9. SINIFLAR  SINIF ÖĞRETMENLERİ:</a:t>
            </a:r>
            <a:endParaRPr dirty="0"/>
          </a:p>
          <a:p>
            <a:pPr marL="342900" lvl="0" indent="-241300" algn="l" rtl="0">
              <a:lnSpc>
                <a:spcPct val="100000"/>
              </a:lnSpc>
              <a:spcBef>
                <a:spcPts val="400"/>
              </a:spcBef>
              <a:spcAft>
                <a:spcPts val="0"/>
              </a:spcAft>
              <a:buClr>
                <a:schemeClr val="hlink"/>
              </a:buClr>
              <a:buSzPts val="1600"/>
              <a:buFont typeface="Noto Sans Symbols"/>
              <a:buNone/>
            </a:pPr>
            <a:endParaRPr sz="2000" b="0" i="0" u="none" dirty="0">
              <a:solidFill>
                <a:schemeClr val="lt1"/>
              </a:solidFill>
              <a:effectLst>
                <a:outerShdw blurRad="38100" dist="38100" dir="2700000" algn="tl">
                  <a:srgbClr val="C0C0C0"/>
                </a:outerShdw>
              </a:effectLst>
              <a:latin typeface="Tahoma"/>
              <a:ea typeface="Tahoma"/>
              <a:cs typeface="Tahoma"/>
              <a:sym typeface="Tahoma"/>
            </a:endParaRPr>
          </a:p>
          <a:p>
            <a:pPr marL="342900" lvl="0" indent="-342900" algn="l" rtl="0">
              <a:lnSpc>
                <a:spcPct val="100000"/>
              </a:lnSpc>
              <a:spcBef>
                <a:spcPts val="400"/>
              </a:spcBef>
              <a:spcAft>
                <a:spcPts val="0"/>
              </a:spcAft>
              <a:buClr>
                <a:schemeClr val="hlink"/>
              </a:buClr>
              <a:buSzPts val="1600"/>
              <a:buFont typeface="Noto Sans Symbols"/>
              <a:buChar char="●"/>
            </a:pPr>
            <a:r>
              <a:rPr lang="en-US" sz="2000" b="0" i="0" u="none" dirty="0">
                <a:solidFill>
                  <a:srgbClr val="000000"/>
                </a:solidFill>
                <a:effectLst>
                  <a:outerShdw blurRad="38100" dist="38100" dir="2700000" algn="tl">
                    <a:srgbClr val="C0C0C0"/>
                  </a:outerShdw>
                </a:effectLst>
                <a:latin typeface="Tahoma"/>
                <a:ea typeface="Tahoma"/>
                <a:cs typeface="Tahoma"/>
                <a:sym typeface="Tahoma"/>
              </a:rPr>
              <a:t>9/A   </a:t>
            </a:r>
            <a:r>
              <a:rPr lang="tr-TR" sz="2000" dirty="0" smtClean="0">
                <a:solidFill>
                  <a:srgbClr val="000000"/>
                </a:solidFill>
                <a:effectLst>
                  <a:outerShdw blurRad="38100" dist="38100" dir="2700000" algn="tl">
                    <a:srgbClr val="C0C0C0"/>
                  </a:outerShdw>
                </a:effectLst>
              </a:rPr>
              <a:t>Hatice </a:t>
            </a:r>
            <a:r>
              <a:rPr lang="tr-TR" sz="2000" dirty="0">
                <a:solidFill>
                  <a:srgbClr val="000000"/>
                </a:solidFill>
                <a:effectLst>
                  <a:outerShdw blurRad="38100" dist="38100" dir="2700000" algn="tl">
                    <a:srgbClr val="C0C0C0"/>
                  </a:outerShdw>
                </a:effectLst>
              </a:rPr>
              <a:t>K</a:t>
            </a:r>
            <a:r>
              <a:rPr lang="tr-TR" sz="2000" dirty="0" smtClean="0">
                <a:solidFill>
                  <a:srgbClr val="000000"/>
                </a:solidFill>
                <a:effectLst>
                  <a:outerShdw blurRad="38100" dist="38100" dir="2700000" algn="tl">
                    <a:srgbClr val="C0C0C0"/>
                  </a:outerShdw>
                </a:effectLst>
              </a:rPr>
              <a:t>übra KAYMAZ</a:t>
            </a:r>
            <a:endParaRPr dirty="0"/>
          </a:p>
          <a:p>
            <a:pPr marL="342900" lvl="0" indent="-342900" algn="l" rtl="0">
              <a:lnSpc>
                <a:spcPct val="100000"/>
              </a:lnSpc>
              <a:spcBef>
                <a:spcPts val="400"/>
              </a:spcBef>
              <a:spcAft>
                <a:spcPts val="0"/>
              </a:spcAft>
              <a:buClr>
                <a:schemeClr val="hlink"/>
              </a:buClr>
              <a:buSzPts val="1600"/>
              <a:buFont typeface="Noto Sans Symbols"/>
              <a:buChar char="●"/>
            </a:pPr>
            <a:r>
              <a:rPr lang="en-US" sz="2000" b="0" i="0" u="none" dirty="0">
                <a:solidFill>
                  <a:srgbClr val="000000"/>
                </a:solidFill>
                <a:effectLst>
                  <a:outerShdw blurRad="38100" dist="38100" dir="2700000" algn="tl">
                    <a:srgbClr val="C0C0C0"/>
                  </a:outerShdw>
                </a:effectLst>
                <a:latin typeface="Tahoma"/>
                <a:ea typeface="Tahoma"/>
                <a:cs typeface="Tahoma"/>
                <a:sym typeface="Tahoma"/>
              </a:rPr>
              <a:t>9/B	 </a:t>
            </a:r>
            <a:r>
              <a:rPr lang="tr-TR" sz="2000" dirty="0" smtClean="0">
                <a:solidFill>
                  <a:srgbClr val="000000"/>
                </a:solidFill>
                <a:effectLst>
                  <a:outerShdw blurRad="38100" dist="38100" dir="2700000" algn="tl">
                    <a:srgbClr val="C0C0C0"/>
                  </a:outerShdw>
                </a:effectLst>
              </a:rPr>
              <a:t>Zeynep ŞAHİN</a:t>
            </a:r>
            <a:endParaRPr dirty="0"/>
          </a:p>
          <a:p>
            <a:pPr marL="342900" lvl="0" indent="-342900" algn="l" rtl="0">
              <a:lnSpc>
                <a:spcPct val="100000"/>
              </a:lnSpc>
              <a:spcBef>
                <a:spcPts val="400"/>
              </a:spcBef>
              <a:spcAft>
                <a:spcPts val="0"/>
              </a:spcAft>
              <a:buClr>
                <a:schemeClr val="hlink"/>
              </a:buClr>
              <a:buSzPts val="1600"/>
              <a:buFont typeface="Noto Sans Symbols"/>
              <a:buChar char="●"/>
            </a:pPr>
            <a:r>
              <a:rPr lang="en-US" sz="2000" b="0" i="0" u="none" dirty="0">
                <a:solidFill>
                  <a:srgbClr val="000000"/>
                </a:solidFill>
                <a:effectLst>
                  <a:outerShdw blurRad="38100" dist="38100" dir="2700000" algn="tl">
                    <a:srgbClr val="C0C0C0"/>
                  </a:outerShdw>
                </a:effectLst>
                <a:latin typeface="Tahoma"/>
                <a:ea typeface="Tahoma"/>
                <a:cs typeface="Tahoma"/>
                <a:sym typeface="Tahoma"/>
              </a:rPr>
              <a:t>9/C   </a:t>
            </a:r>
            <a:r>
              <a:rPr lang="tr-TR" sz="2000" dirty="0" smtClean="0">
                <a:solidFill>
                  <a:srgbClr val="000000"/>
                </a:solidFill>
                <a:effectLst>
                  <a:outerShdw blurRad="38100" dist="38100" dir="2700000" algn="tl">
                    <a:srgbClr val="C0C0C0"/>
                  </a:outerShdw>
                </a:effectLst>
              </a:rPr>
              <a:t>Oruç KILIÇ SAVAŞ</a:t>
            </a:r>
            <a:endParaRPr dirty="0"/>
          </a:p>
          <a:p>
            <a:pPr marL="342900" lvl="0" indent="-342900" algn="l" rtl="0">
              <a:lnSpc>
                <a:spcPct val="90000"/>
              </a:lnSpc>
              <a:spcBef>
                <a:spcPts val="400"/>
              </a:spcBef>
              <a:spcAft>
                <a:spcPts val="0"/>
              </a:spcAft>
              <a:buSzPts val="1600"/>
              <a:buNone/>
            </a:pPr>
            <a:endParaRPr sz="2000" b="1" i="0" u="none" dirty="0">
              <a:solidFill>
                <a:schemeClr val="lt1"/>
              </a:solidFill>
              <a:effectLst>
                <a:outerShdw blurRad="38100" dist="38100" dir="2700000" algn="tl">
                  <a:srgbClr val="C0C0C0"/>
                </a:outerShdw>
              </a:effectLst>
              <a:latin typeface="Tahoma"/>
              <a:ea typeface="Tahoma"/>
              <a:cs typeface="Tahoma"/>
              <a:sym typeface="Tahoma"/>
            </a:endParaRPr>
          </a:p>
          <a:p>
            <a:pPr marL="342900" lvl="0" indent="-342900" algn="l" rtl="0">
              <a:lnSpc>
                <a:spcPct val="90000"/>
              </a:lnSpc>
              <a:spcBef>
                <a:spcPts val="400"/>
              </a:spcBef>
              <a:spcAft>
                <a:spcPts val="0"/>
              </a:spcAft>
              <a:buSzPts val="1600"/>
              <a:buNone/>
            </a:pPr>
            <a:endParaRPr sz="2000" b="1" i="0" u="none" dirty="0">
              <a:solidFill>
                <a:schemeClr val="lt1"/>
              </a:solidFill>
              <a:effectLst>
                <a:outerShdw blurRad="38100" dist="38100" dir="2700000" algn="tl">
                  <a:srgbClr val="C0C0C0"/>
                </a:outerShdw>
              </a:effectLst>
              <a:latin typeface="Tahoma"/>
              <a:ea typeface="Tahoma"/>
              <a:cs typeface="Tahoma"/>
              <a:sym typeface="Tahoma"/>
            </a:endParaRPr>
          </a:p>
          <a:p>
            <a:pPr marL="342900" lvl="0" indent="-241300" algn="l" rtl="0">
              <a:lnSpc>
                <a:spcPct val="90000"/>
              </a:lnSpc>
              <a:spcBef>
                <a:spcPts val="400"/>
              </a:spcBef>
              <a:spcAft>
                <a:spcPts val="0"/>
              </a:spcAft>
              <a:buClr>
                <a:schemeClr val="hlink"/>
              </a:buClr>
              <a:buSzPts val="1600"/>
              <a:buFont typeface="Noto Sans Symbols"/>
              <a:buNone/>
            </a:pPr>
            <a:endParaRPr sz="2000" b="1" i="0" u="none" dirty="0">
              <a:solidFill>
                <a:schemeClr val="lt1"/>
              </a:solidFill>
              <a:effectLst>
                <a:outerShdw blurRad="38100" dist="38100" dir="2700000" algn="tl">
                  <a:srgbClr val="C0C0C0"/>
                </a:outerShdw>
              </a:effectLst>
              <a:latin typeface="Tahoma"/>
              <a:ea typeface="Tahoma"/>
              <a:cs typeface="Tahoma"/>
              <a:sym typeface="Tahoma"/>
            </a:endParaRPr>
          </a:p>
          <a:p>
            <a:pPr marL="342900" lvl="0" indent="-342900" algn="l" rtl="0">
              <a:lnSpc>
                <a:spcPct val="90000"/>
              </a:lnSpc>
              <a:spcBef>
                <a:spcPts val="400"/>
              </a:spcBef>
              <a:spcAft>
                <a:spcPts val="0"/>
              </a:spcAft>
              <a:buClr>
                <a:schemeClr val="hlink"/>
              </a:buClr>
              <a:buSzPts val="1600"/>
              <a:buFont typeface="Noto Sans Symbols"/>
              <a:buChar char="●"/>
            </a:pPr>
            <a:r>
              <a:rPr lang="en-US" sz="2000" b="1" i="0" u="none" dirty="0">
                <a:solidFill>
                  <a:srgbClr val="FFCC00"/>
                </a:solidFill>
                <a:effectLst>
                  <a:outerShdw blurRad="38100" dist="38100" dir="2700000" algn="tl">
                    <a:srgbClr val="C0C0C0"/>
                  </a:outerShdw>
                </a:effectLst>
                <a:latin typeface="Tahoma"/>
                <a:ea typeface="Tahoma"/>
                <a:cs typeface="Tahoma"/>
                <a:sym typeface="Tahoma"/>
              </a:rPr>
              <a:t>9. SINIFLAR MÜDÜR YARD. :    </a:t>
            </a:r>
            <a:r>
              <a:rPr lang="en-US" sz="2000" b="0" i="0" u="none" dirty="0">
                <a:solidFill>
                  <a:srgbClr val="FFCC00"/>
                </a:solidFill>
                <a:effectLst>
                  <a:outerShdw blurRad="38100" dist="38100" dir="2700000" algn="tl">
                    <a:srgbClr val="C0C0C0"/>
                  </a:outerShdw>
                </a:effectLst>
                <a:latin typeface="Tahoma"/>
                <a:ea typeface="Tahoma"/>
                <a:cs typeface="Tahoma"/>
                <a:sym typeface="Tahoma"/>
              </a:rPr>
              <a:t> </a:t>
            </a:r>
            <a:r>
              <a:rPr lang="tr-TR" sz="2000" dirty="0" smtClean="0">
                <a:solidFill>
                  <a:srgbClr val="000000"/>
                </a:solidFill>
                <a:effectLst>
                  <a:outerShdw blurRad="38100" dist="38100" dir="2700000" algn="tl">
                    <a:srgbClr val="C0C0C0"/>
                  </a:outerShdw>
                </a:effectLst>
              </a:rPr>
              <a:t>MİTHAT ARSLAN</a:t>
            </a:r>
            <a:endParaRPr dirty="0"/>
          </a:p>
          <a:p>
            <a:pPr marL="342900" lvl="0" indent="-241300" algn="l" rtl="0">
              <a:lnSpc>
                <a:spcPct val="90000"/>
              </a:lnSpc>
              <a:spcBef>
                <a:spcPts val="400"/>
              </a:spcBef>
              <a:spcAft>
                <a:spcPts val="0"/>
              </a:spcAft>
              <a:buClr>
                <a:schemeClr val="hlink"/>
              </a:buClr>
              <a:buSzPts val="1600"/>
              <a:buFont typeface="Noto Sans Symbols"/>
              <a:buNone/>
            </a:pPr>
            <a:endParaRPr sz="2000" b="1" i="0" u="none" dirty="0">
              <a:solidFill>
                <a:schemeClr val="lt1"/>
              </a:solidFill>
              <a:effectLst>
                <a:outerShdw blurRad="38100" dist="38100" dir="2700000" algn="tl">
                  <a:srgbClr val="C0C0C0"/>
                </a:outerShdw>
              </a:effectLst>
              <a:latin typeface="Tahoma"/>
              <a:ea typeface="Tahoma"/>
              <a:cs typeface="Tahoma"/>
              <a:sym typeface="Tahoma"/>
            </a:endParaRPr>
          </a:p>
          <a:p>
            <a:pPr marL="342900" lvl="0" indent="-342900" algn="l" rtl="0">
              <a:lnSpc>
                <a:spcPct val="90000"/>
              </a:lnSpc>
              <a:spcBef>
                <a:spcPts val="400"/>
              </a:spcBef>
              <a:spcAft>
                <a:spcPts val="0"/>
              </a:spcAft>
              <a:buClr>
                <a:schemeClr val="hlink"/>
              </a:buClr>
              <a:buSzPts val="1600"/>
              <a:buFont typeface="Noto Sans Symbols"/>
              <a:buChar char="●"/>
            </a:pPr>
            <a:r>
              <a:rPr lang="en-US" sz="2000" b="1" i="0" u="none" dirty="0" err="1">
                <a:solidFill>
                  <a:srgbClr val="FFCC00"/>
                </a:solidFill>
                <a:effectLst>
                  <a:outerShdw blurRad="38100" dist="38100" dir="2700000" algn="tl">
                    <a:srgbClr val="C0C0C0"/>
                  </a:outerShdw>
                </a:effectLst>
                <a:latin typeface="Tahoma"/>
                <a:ea typeface="Tahoma"/>
                <a:cs typeface="Tahoma"/>
                <a:sym typeface="Tahoma"/>
              </a:rPr>
              <a:t>Psikolojik</a:t>
            </a:r>
            <a:r>
              <a:rPr lang="en-US" sz="2000" b="1" i="0" u="none" dirty="0">
                <a:solidFill>
                  <a:srgbClr val="FFCC00"/>
                </a:solidFill>
                <a:effectLst>
                  <a:outerShdw blurRad="38100" dist="38100" dir="2700000" algn="tl">
                    <a:srgbClr val="C0C0C0"/>
                  </a:outerShdw>
                </a:effectLst>
                <a:latin typeface="Tahoma"/>
                <a:ea typeface="Tahoma"/>
                <a:cs typeface="Tahoma"/>
                <a:sym typeface="Tahoma"/>
              </a:rPr>
              <a:t> </a:t>
            </a:r>
            <a:r>
              <a:rPr lang="en-US" sz="2000" b="1" i="0" u="none" dirty="0" err="1">
                <a:solidFill>
                  <a:srgbClr val="FFCC00"/>
                </a:solidFill>
                <a:effectLst>
                  <a:outerShdw blurRad="38100" dist="38100" dir="2700000" algn="tl">
                    <a:srgbClr val="C0C0C0"/>
                  </a:outerShdw>
                </a:effectLst>
                <a:latin typeface="Tahoma"/>
                <a:ea typeface="Tahoma"/>
                <a:cs typeface="Tahoma"/>
                <a:sym typeface="Tahoma"/>
              </a:rPr>
              <a:t>Danışman</a:t>
            </a:r>
            <a:r>
              <a:rPr lang="en-US" sz="2000" b="1" i="0" u="none" dirty="0">
                <a:solidFill>
                  <a:srgbClr val="FFCC00"/>
                </a:solidFill>
                <a:effectLst>
                  <a:outerShdw blurRad="38100" dist="38100" dir="2700000" algn="tl">
                    <a:srgbClr val="C0C0C0"/>
                  </a:outerShdw>
                </a:effectLst>
                <a:latin typeface="Tahoma"/>
                <a:ea typeface="Tahoma"/>
                <a:cs typeface="Tahoma"/>
                <a:sym typeface="Tahoma"/>
              </a:rPr>
              <a:t> </a:t>
            </a:r>
            <a:r>
              <a:rPr lang="tr-TR" sz="2000" b="1" i="0" u="none" dirty="0" smtClean="0">
                <a:solidFill>
                  <a:srgbClr val="FFCC00"/>
                </a:solidFill>
                <a:effectLst>
                  <a:outerShdw blurRad="38100" dist="38100" dir="2700000" algn="tl">
                    <a:srgbClr val="C0C0C0"/>
                  </a:outerShdw>
                </a:effectLst>
                <a:latin typeface="Tahoma"/>
                <a:ea typeface="Tahoma"/>
                <a:cs typeface="Tahoma"/>
                <a:sym typeface="Tahoma"/>
              </a:rPr>
              <a:t> ve rehber öğretmen</a:t>
            </a:r>
            <a:r>
              <a:rPr lang="en-US" sz="2000" b="1" i="0" u="none" dirty="0" smtClean="0">
                <a:solidFill>
                  <a:srgbClr val="FFCC00"/>
                </a:solidFill>
                <a:effectLst>
                  <a:outerShdw blurRad="38100" dist="38100" dir="2700000" algn="tl">
                    <a:srgbClr val="C0C0C0"/>
                  </a:outerShdw>
                </a:effectLst>
                <a:latin typeface="Tahoma"/>
                <a:ea typeface="Tahoma"/>
                <a:cs typeface="Tahoma"/>
                <a:sym typeface="Tahoma"/>
              </a:rPr>
              <a:t> </a:t>
            </a:r>
            <a:r>
              <a:rPr lang="en-US" sz="2000" b="1" i="0" u="none" dirty="0">
                <a:solidFill>
                  <a:srgbClr val="FFCC00"/>
                </a:solidFill>
                <a:effectLst>
                  <a:outerShdw blurRad="38100" dist="38100" dir="2700000" algn="tl">
                    <a:srgbClr val="C0C0C0"/>
                  </a:outerShdw>
                </a:effectLst>
                <a:latin typeface="Tahoma"/>
                <a:ea typeface="Tahoma"/>
                <a:cs typeface="Tahoma"/>
                <a:sym typeface="Tahoma"/>
              </a:rPr>
              <a:t>:     </a:t>
            </a:r>
            <a:r>
              <a:rPr lang="tr-TR" sz="2000" dirty="0" smtClean="0">
                <a:solidFill>
                  <a:schemeClr val="accent2"/>
                </a:solidFill>
                <a:effectLst>
                  <a:outerShdw blurRad="38100" dist="38100" dir="2700000" algn="tl">
                    <a:srgbClr val="C0C0C0"/>
                  </a:outerShdw>
                </a:effectLst>
              </a:rPr>
              <a:t>ZEHRA BALCI</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70"/>
          <p:cNvSpPr txBox="1">
            <a:spLocks noGrp="1"/>
          </p:cNvSpPr>
          <p:nvPr>
            <p:ph type="title"/>
          </p:nvPr>
        </p:nvSpPr>
        <p:spPr>
          <a:xfrm>
            <a:off x="285750" y="274637"/>
            <a:ext cx="8715300" cy="6154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800"/>
              <a:buFont typeface="Garamond"/>
              <a:buNone/>
            </a:pPr>
            <a:r>
              <a:rPr lang="en-US" sz="2800" b="1" i="0" u="none" dirty="0">
                <a:solidFill>
                  <a:srgbClr val="FF0000"/>
                </a:solidFill>
                <a:latin typeface="Garamond"/>
                <a:ea typeface="Garamond"/>
                <a:cs typeface="Garamond"/>
                <a:sym typeface="Garamond"/>
              </a:rPr>
              <a:t>SINIF GEÇME</a:t>
            </a:r>
            <a:r>
              <a:rPr lang="en-US" sz="2800" b="1" i="0" u="none" dirty="0">
                <a:solidFill>
                  <a:schemeClr val="lt2"/>
                </a:solidFill>
                <a:latin typeface="Garamond"/>
                <a:ea typeface="Garamond"/>
                <a:cs typeface="Garamond"/>
                <a:sym typeface="Garamond"/>
              </a:rPr>
              <a:t/>
            </a:r>
            <a:br>
              <a:rPr lang="en-US" sz="2800" b="1" i="0" u="none" dirty="0">
                <a:solidFill>
                  <a:schemeClr val="lt2"/>
                </a:solidFill>
                <a:latin typeface="Garamond"/>
                <a:ea typeface="Garamond"/>
                <a:cs typeface="Garamond"/>
                <a:sym typeface="Garamond"/>
              </a:rPr>
            </a:br>
            <a:r>
              <a:rPr lang="en-US" sz="2800" b="1" i="0" u="none" dirty="0" err="1">
                <a:solidFill>
                  <a:srgbClr val="FF0000"/>
                </a:solidFill>
                <a:latin typeface="Garamond"/>
                <a:ea typeface="Garamond"/>
                <a:cs typeface="Garamond"/>
                <a:sym typeface="Garamond"/>
              </a:rPr>
              <a:t>Dönem</a:t>
            </a:r>
            <a:r>
              <a:rPr lang="en-US" sz="2800" b="1" i="0" u="none" dirty="0">
                <a:solidFill>
                  <a:srgbClr val="FF0000"/>
                </a:solidFill>
                <a:latin typeface="Garamond"/>
                <a:ea typeface="Garamond"/>
                <a:cs typeface="Garamond"/>
                <a:sym typeface="Garamond"/>
              </a:rPr>
              <a:t> </a:t>
            </a:r>
            <a:r>
              <a:rPr lang="en-US" sz="2800" b="1" i="0" u="none" dirty="0" err="1">
                <a:solidFill>
                  <a:srgbClr val="FF0000"/>
                </a:solidFill>
                <a:latin typeface="Garamond"/>
                <a:ea typeface="Garamond"/>
                <a:cs typeface="Garamond"/>
                <a:sym typeface="Garamond"/>
              </a:rPr>
              <a:t>puanı</a:t>
            </a:r>
            <a:r>
              <a:rPr lang="en-US" sz="2800" b="1" i="0" u="none" dirty="0">
                <a:solidFill>
                  <a:srgbClr val="FF0000"/>
                </a:solidFill>
                <a:latin typeface="Garamond"/>
                <a:ea typeface="Garamond"/>
                <a:cs typeface="Garamond"/>
                <a:sym typeface="Garamond"/>
              </a:rPr>
              <a:t> </a:t>
            </a:r>
            <a:r>
              <a:rPr lang="en-US" sz="2800" b="1" i="0" u="none" dirty="0">
                <a:solidFill>
                  <a:schemeClr val="lt2"/>
                </a:solidFill>
                <a:latin typeface="Garamond"/>
                <a:ea typeface="Garamond"/>
                <a:cs typeface="Garamond"/>
                <a:sym typeface="Garamond"/>
              </a:rPr>
              <a:t/>
            </a:r>
            <a:br>
              <a:rPr lang="en-US" sz="2800" b="1" i="0" u="none" dirty="0">
                <a:solidFill>
                  <a:schemeClr val="lt2"/>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MADDE 51- (1) </a:t>
            </a:r>
            <a:r>
              <a:rPr lang="en-US" sz="2800" b="1" i="0" u="none" dirty="0" err="1">
                <a:solidFill>
                  <a:schemeClr val="dk1"/>
                </a:solidFill>
                <a:latin typeface="Garamond"/>
                <a:ea typeface="Garamond"/>
                <a:cs typeface="Garamond"/>
                <a:sym typeface="Garamond"/>
              </a:rPr>
              <a:t>Bir</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dersin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dönem</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puanı</a:t>
            </a:r>
            <a:r>
              <a:rPr lang="en-US" sz="2800" b="1" i="0" u="none" dirty="0">
                <a:solidFill>
                  <a:schemeClr val="dk1"/>
                </a:solidFill>
                <a:latin typeface="Garamond"/>
                <a:ea typeface="Garamond"/>
                <a:cs typeface="Garamond"/>
                <a:sym typeface="Garamond"/>
              </a:rPr>
              <a:t>;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a) </a:t>
            </a:r>
            <a:r>
              <a:rPr lang="en-US" sz="2800" b="1" i="0" u="none" dirty="0" err="1">
                <a:solidFill>
                  <a:schemeClr val="dk1"/>
                </a:solidFill>
                <a:latin typeface="Garamond"/>
                <a:ea typeface="Garamond"/>
                <a:cs typeface="Garamond"/>
                <a:sym typeface="Garamond"/>
              </a:rPr>
              <a:t>Sınavlardan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alınan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puanların</a:t>
            </a:r>
            <a:r>
              <a:rPr lang="en-US" sz="2800" b="1" i="0" u="none" dirty="0">
                <a:solidFill>
                  <a:schemeClr val="dk1"/>
                </a:solidFill>
                <a:latin typeface="Garamond"/>
                <a:ea typeface="Garamond"/>
                <a:cs typeface="Garamond"/>
                <a:sym typeface="Garamond"/>
              </a:rPr>
              <a:t>,</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b) </a:t>
            </a:r>
            <a:r>
              <a:rPr lang="en-US" sz="2800" b="1" i="0" u="none" dirty="0" err="1">
                <a:solidFill>
                  <a:schemeClr val="dk1"/>
                </a:solidFill>
                <a:latin typeface="Garamond"/>
                <a:ea typeface="Garamond"/>
                <a:cs typeface="Garamond"/>
                <a:sym typeface="Garamond"/>
              </a:rPr>
              <a:t>Performans</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çalışması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puanının</a:t>
            </a:r>
            <a:r>
              <a:rPr lang="en-US" sz="2800" b="1" i="0" u="none" dirty="0">
                <a:solidFill>
                  <a:schemeClr val="dk1"/>
                </a:solidFill>
                <a:latin typeface="Garamond"/>
                <a:ea typeface="Garamond"/>
                <a:cs typeface="Garamond"/>
                <a:sym typeface="Garamond"/>
              </a:rPr>
              <a:t>/</a:t>
            </a:r>
            <a:r>
              <a:rPr lang="en-US" sz="2800" b="1" i="0" u="none" dirty="0" err="1">
                <a:solidFill>
                  <a:schemeClr val="dk1"/>
                </a:solidFill>
                <a:latin typeface="Garamond"/>
                <a:ea typeface="Garamond"/>
                <a:cs typeface="Garamond"/>
                <a:sym typeface="Garamond"/>
              </a:rPr>
              <a:t>puanlarının</a:t>
            </a:r>
            <a:r>
              <a:rPr lang="en-US" sz="2800" b="1" i="0" u="none" dirty="0">
                <a:solidFill>
                  <a:schemeClr val="dk1"/>
                </a:solidFill>
                <a:latin typeface="Garamond"/>
                <a:ea typeface="Garamond"/>
                <a:cs typeface="Garamond"/>
                <a:sym typeface="Garamond"/>
              </a:rPr>
              <a:t>,</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c) </a:t>
            </a:r>
            <a:r>
              <a:rPr lang="en-US" sz="2800" b="1" i="0" u="none" dirty="0" err="1">
                <a:solidFill>
                  <a:schemeClr val="dk1"/>
                </a:solidFill>
                <a:latin typeface="Garamond"/>
                <a:ea typeface="Garamond"/>
                <a:cs typeface="Garamond"/>
                <a:sym typeface="Garamond"/>
              </a:rPr>
              <a:t>Varsa</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proje</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puanının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aritmetik</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ortalaması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alınarak</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belirlenir</a:t>
            </a:r>
            <a:r>
              <a:rPr lang="en-US" sz="2800" b="1" i="0" u="none" dirty="0">
                <a:solidFill>
                  <a:schemeClr val="dk1"/>
                </a:solidFill>
                <a:latin typeface="Garamond"/>
                <a:ea typeface="Garamond"/>
                <a:cs typeface="Garamond"/>
                <a:sym typeface="Garamond"/>
              </a:rPr>
              <a:t>.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(2) </a:t>
            </a:r>
            <a:r>
              <a:rPr lang="en-US" sz="2800" b="1" i="0" u="none" dirty="0" err="1">
                <a:solidFill>
                  <a:schemeClr val="dk1"/>
                </a:solidFill>
                <a:latin typeface="Garamond"/>
                <a:ea typeface="Garamond"/>
                <a:cs typeface="Garamond"/>
                <a:sym typeface="Garamond"/>
              </a:rPr>
              <a:t>Zorunlu</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hâllerde</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bir</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yazılı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sınav</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eksiğiyle</a:t>
            </a:r>
            <a:r>
              <a:rPr lang="en-US" sz="2800" b="1" i="0" u="none" dirty="0">
                <a:solidFill>
                  <a:schemeClr val="dk1"/>
                </a:solidFill>
                <a:latin typeface="Garamond"/>
                <a:ea typeface="Garamond"/>
                <a:cs typeface="Garamond"/>
                <a:sym typeface="Garamond"/>
              </a:rPr>
              <a:t> de </a:t>
            </a:r>
            <a:r>
              <a:rPr lang="en-US" sz="2800" b="1" i="0" u="none" dirty="0" err="1">
                <a:solidFill>
                  <a:schemeClr val="dk1"/>
                </a:solidFill>
                <a:latin typeface="Garamond"/>
                <a:ea typeface="Garamond"/>
                <a:cs typeface="Garamond"/>
                <a:sym typeface="Garamond"/>
              </a:rPr>
              <a:t>dönem</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verilebilir</a:t>
            </a:r>
            <a:r>
              <a:rPr lang="en-US" sz="2800" b="1" i="0" u="none" dirty="0">
                <a:solidFill>
                  <a:schemeClr val="dk1"/>
                </a:solidFill>
                <a:latin typeface="Garamond"/>
                <a:ea typeface="Garamond"/>
                <a:cs typeface="Garamond"/>
                <a:sym typeface="Garamond"/>
              </a:rPr>
              <a:t>. </a:t>
            </a:r>
            <a:br>
              <a:rPr lang="en-US" sz="2800" b="1" i="0" u="none" dirty="0">
                <a:solidFill>
                  <a:schemeClr val="dk1"/>
                </a:solidFill>
                <a:latin typeface="Garamond"/>
                <a:ea typeface="Garamond"/>
                <a:cs typeface="Garamond"/>
                <a:sym typeface="Garamond"/>
              </a:rPr>
            </a:br>
            <a:endParaRP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71"/>
          <p:cNvSpPr txBox="1">
            <a:spLocks noGrp="1"/>
          </p:cNvSpPr>
          <p:nvPr>
            <p:ph type="title"/>
          </p:nvPr>
        </p:nvSpPr>
        <p:spPr>
          <a:xfrm>
            <a:off x="457200" y="274637"/>
            <a:ext cx="8229600" cy="6297600"/>
          </a:xfrm>
          <a:prstGeom prst="rect">
            <a:avLst/>
          </a:prstGeom>
          <a:noFill/>
          <a:ln>
            <a:solidFill>
              <a:schemeClr val="accent1"/>
            </a:solid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400"/>
              <a:buFont typeface="Garamond"/>
              <a:buNone/>
            </a:pP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r>
            <a:b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b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r>
            <a:b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b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Bir</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dersin</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yılsonu</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err="1">
                <a:solidFill>
                  <a:srgbClr val="FF0000"/>
                </a:solidFill>
                <a:effectLst>
                  <a:outerShdw blurRad="38100" dist="38100" dir="2700000" algn="tl">
                    <a:srgbClr val="C0C0C0"/>
                  </a:outerShdw>
                </a:effectLst>
                <a:latin typeface="Garamond"/>
                <a:ea typeface="Garamond"/>
                <a:cs typeface="Garamond"/>
                <a:sym typeface="Garamond"/>
              </a:rPr>
              <a:t>puanı</a:t>
            </a:r>
            <a:r>
              <a:rPr lang="en-US" sz="2400" b="1" i="0" u="none" dirty="0">
                <a:solidFill>
                  <a:srgbClr val="FF0000"/>
                </a:solidFill>
                <a:effectLst>
                  <a:outerShdw blurRad="38100" dist="38100" dir="2700000" algn="tl">
                    <a:srgbClr val="C0C0C0"/>
                  </a:outerShdw>
                </a:effectLst>
                <a:latin typeface="Garamond"/>
                <a:ea typeface="Garamond"/>
                <a:cs typeface="Garamond"/>
                <a:sym typeface="Garamond"/>
              </a:rPr>
              <a:t> </a:t>
            </a:r>
            <a: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t/>
            </a:r>
            <a:br>
              <a:rPr lang="en-US" sz="2400" b="1" i="0" u="none" dirty="0">
                <a:solidFill>
                  <a:schemeClr val="lt2"/>
                </a:solidFill>
                <a:effectLst>
                  <a:outerShdw blurRad="38100" dist="38100" dir="2700000" algn="tl">
                    <a:srgbClr val="C0C0C0"/>
                  </a:outerShdw>
                </a:effectLst>
                <a:latin typeface="Garamond"/>
                <a:ea typeface="Garamond"/>
                <a:cs typeface="Garamond"/>
                <a:sym typeface="Garamond"/>
              </a:rPr>
            </a:br>
            <a:r>
              <a:rPr lang="en-US" sz="2400" b="1" i="0" u="none" dirty="0">
                <a:solidFill>
                  <a:schemeClr val="dk1"/>
                </a:solidFill>
                <a:latin typeface="Garamond"/>
                <a:ea typeface="Garamond"/>
                <a:cs typeface="Garamond"/>
                <a:sym typeface="Garamond"/>
              </a:rPr>
              <a:t>MADDE 53- (1) </a:t>
            </a:r>
            <a:r>
              <a:rPr lang="en-US" sz="2400" b="1" i="0" u="none" dirty="0" err="1">
                <a:solidFill>
                  <a:schemeClr val="dk1"/>
                </a:solidFill>
                <a:latin typeface="Garamond"/>
                <a:ea typeface="Garamond"/>
                <a:cs typeface="Garamond"/>
                <a:sym typeface="Garamond"/>
              </a:rPr>
              <a:t>Bir</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dersin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yılsonu</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puanı</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Birinci</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ve</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ikinci</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dönem</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puanlarının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aritmetik</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ortalamasıdır</a:t>
            </a:r>
            <a:r>
              <a:rPr lang="en-US" sz="2400" b="1" i="0" u="none" dirty="0">
                <a:solidFill>
                  <a:schemeClr val="dk1"/>
                </a:solidFill>
                <a:latin typeface="Garamond"/>
                <a:ea typeface="Garamond"/>
                <a:cs typeface="Garamond"/>
                <a:sym typeface="Garamond"/>
              </a:rPr>
              <a:t>. </a:t>
            </a:r>
            <a:br>
              <a:rPr lang="en-US" sz="2400" b="1" i="0" u="none" dirty="0">
                <a:solidFill>
                  <a:schemeClr val="dk1"/>
                </a:solidFill>
                <a:latin typeface="Garamond"/>
                <a:ea typeface="Garamond"/>
                <a:cs typeface="Garamond"/>
                <a:sym typeface="Garamond"/>
              </a:rPr>
            </a:b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I.Dönem</a:t>
            </a: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II.Dönem</a:t>
            </a: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Yıl</a:t>
            </a: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Sonu</a:t>
            </a: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r>
              <a:rPr lang="en-US" sz="2400" b="1" i="0" u="none" dirty="0">
                <a:solidFill>
                  <a:srgbClr val="FF0000"/>
                </a:solidFill>
                <a:latin typeface="Garamond"/>
                <a:ea typeface="Garamond"/>
                <a:cs typeface="Garamond"/>
                <a:sym typeface="Garamond"/>
              </a:rPr>
              <a:t>A </a:t>
            </a:r>
            <a:r>
              <a:rPr lang="en-US" sz="2400" b="1" i="0" u="none" dirty="0" err="1">
                <a:solidFill>
                  <a:srgbClr val="FF0000"/>
                </a:solidFill>
                <a:latin typeface="Garamond"/>
                <a:ea typeface="Garamond"/>
                <a:cs typeface="Garamond"/>
                <a:sym typeface="Garamond"/>
              </a:rPr>
              <a:t>Dersi</a:t>
            </a:r>
            <a:r>
              <a:rPr lang="en-US" sz="2400" b="1" i="0" u="none" dirty="0">
                <a:solidFill>
                  <a:srgbClr val="FF0000"/>
                </a:solidFill>
                <a:latin typeface="Garamond"/>
                <a:ea typeface="Garamond"/>
                <a:cs typeface="Garamond"/>
                <a:sym typeface="Garamond"/>
              </a:rPr>
              <a:t>        </a:t>
            </a:r>
            <a:r>
              <a:rPr lang="en-US" sz="2400" b="1" i="0" u="none" dirty="0">
                <a:solidFill>
                  <a:srgbClr val="FFFF00"/>
                </a:solidFill>
                <a:latin typeface="Garamond"/>
                <a:ea typeface="Garamond"/>
                <a:cs typeface="Garamond"/>
                <a:sym typeface="Garamond"/>
              </a:rPr>
              <a:t> 70.00         80.00                75.00</a:t>
            </a:r>
            <a:r>
              <a:rPr lang="en-US" sz="2400" b="1" i="0" u="none" dirty="0">
                <a:solidFill>
                  <a:srgbClr val="FF0000"/>
                </a:solidFill>
                <a:latin typeface="Garamond"/>
                <a:ea typeface="Garamond"/>
                <a:cs typeface="Garamond"/>
                <a:sym typeface="Garamond"/>
              </a:rPr>
              <a:t/>
            </a:r>
            <a:br>
              <a:rPr lang="en-US" sz="2400" b="1" i="0" u="none" dirty="0">
                <a:solidFill>
                  <a:srgbClr val="FF0000"/>
                </a:solidFill>
                <a:latin typeface="Garamond"/>
                <a:ea typeface="Garamond"/>
                <a:cs typeface="Garamond"/>
                <a:sym typeface="Garamond"/>
              </a:rPr>
            </a:br>
            <a:r>
              <a:rPr lang="en-US" sz="2400" b="1" i="0" u="none" dirty="0">
                <a:solidFill>
                  <a:srgbClr val="FF0000"/>
                </a:solidFill>
                <a:latin typeface="Garamond"/>
                <a:ea typeface="Garamond"/>
                <a:cs typeface="Garamond"/>
                <a:sym typeface="Garamond"/>
              </a:rPr>
              <a:t>B </a:t>
            </a:r>
            <a:r>
              <a:rPr lang="en-US" sz="2400" b="1" i="0" u="none" dirty="0" err="1">
                <a:solidFill>
                  <a:srgbClr val="FF0000"/>
                </a:solidFill>
                <a:latin typeface="Garamond"/>
                <a:ea typeface="Garamond"/>
                <a:cs typeface="Garamond"/>
                <a:sym typeface="Garamond"/>
              </a:rPr>
              <a:t>Dersi</a:t>
            </a:r>
            <a:r>
              <a:rPr lang="en-US" sz="2400" b="1" i="0" u="none" dirty="0">
                <a:solidFill>
                  <a:srgbClr val="FF0000"/>
                </a:solidFill>
                <a:latin typeface="Garamond"/>
                <a:ea typeface="Garamond"/>
                <a:cs typeface="Garamond"/>
                <a:sym typeface="Garamond"/>
              </a:rPr>
              <a:t>         </a:t>
            </a:r>
            <a:r>
              <a:rPr lang="en-US" sz="2400" b="1" i="0" u="none" dirty="0">
                <a:solidFill>
                  <a:srgbClr val="FFFF00"/>
                </a:solidFill>
                <a:latin typeface="Garamond"/>
                <a:ea typeface="Garamond"/>
                <a:cs typeface="Garamond"/>
                <a:sym typeface="Garamond"/>
              </a:rPr>
              <a:t>89.24         98.42                93.83</a:t>
            </a:r>
            <a:br>
              <a:rPr lang="en-US" sz="2400" b="1" i="0" u="none" dirty="0">
                <a:solidFill>
                  <a:srgbClr val="FFFF00"/>
                </a:solidFill>
                <a:latin typeface="Garamond"/>
                <a:ea typeface="Garamond"/>
                <a:cs typeface="Garamond"/>
                <a:sym typeface="Garamond"/>
              </a:rPr>
            </a:br>
            <a:r>
              <a:rPr lang="en-US" sz="2400" b="1" i="0" u="none" dirty="0">
                <a:solidFill>
                  <a:srgbClr val="FFFF00"/>
                </a:solidFill>
                <a:latin typeface="Garamond"/>
                <a:ea typeface="Garamond"/>
                <a:cs typeface="Garamond"/>
                <a:sym typeface="Garamond"/>
              </a:rPr>
              <a:t/>
            </a:r>
            <a:br>
              <a:rPr lang="en-US" sz="2400" b="1" i="0" u="none" dirty="0">
                <a:solidFill>
                  <a:srgbClr val="FFFF00"/>
                </a:solidFill>
                <a:latin typeface="Garamond"/>
                <a:ea typeface="Garamond"/>
                <a:cs typeface="Garamond"/>
                <a:sym typeface="Garamond"/>
              </a:rPr>
            </a:b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r>
              <a:rPr lang="en-US" sz="2400" b="1" i="0" u="none" dirty="0" err="1">
                <a:solidFill>
                  <a:srgbClr val="FF0000"/>
                </a:solidFill>
                <a:latin typeface="Garamond"/>
                <a:ea typeface="Garamond"/>
                <a:cs typeface="Garamond"/>
                <a:sym typeface="Garamond"/>
              </a:rPr>
              <a:t>Bir</a:t>
            </a: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dersin</a:t>
            </a: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ağırlığı</a:t>
            </a: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ve</a:t>
            </a: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ağırlıklı</a:t>
            </a:r>
            <a:r>
              <a:rPr lang="en-US" sz="2400" b="1" i="0" u="none" dirty="0">
                <a:solidFill>
                  <a:srgbClr val="FF0000"/>
                </a:solidFill>
                <a:latin typeface="Garamond"/>
                <a:ea typeface="Garamond"/>
                <a:cs typeface="Garamond"/>
                <a:sym typeface="Garamond"/>
              </a:rPr>
              <a:t> </a:t>
            </a:r>
            <a:r>
              <a:rPr lang="en-US" sz="2400" b="1" i="0" u="none" dirty="0" err="1">
                <a:solidFill>
                  <a:srgbClr val="FF0000"/>
                </a:solidFill>
                <a:latin typeface="Garamond"/>
                <a:ea typeface="Garamond"/>
                <a:cs typeface="Garamond"/>
                <a:sym typeface="Garamond"/>
              </a:rPr>
              <a:t>puanı</a:t>
            </a: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r>
              <a:rPr lang="en-US" sz="2400" b="1" i="0" u="none" dirty="0">
                <a:solidFill>
                  <a:schemeClr val="dk1"/>
                </a:solidFill>
                <a:latin typeface="Garamond"/>
                <a:ea typeface="Garamond"/>
                <a:cs typeface="Garamond"/>
                <a:sym typeface="Garamond"/>
              </a:rPr>
              <a:t>MADDE 54- (2) </a:t>
            </a:r>
            <a:r>
              <a:rPr lang="en-US" sz="2400" b="1" i="0" u="none" dirty="0" err="1">
                <a:solidFill>
                  <a:schemeClr val="dk1"/>
                </a:solidFill>
                <a:latin typeface="Garamond"/>
                <a:ea typeface="Garamond"/>
                <a:cs typeface="Garamond"/>
                <a:sym typeface="Garamond"/>
              </a:rPr>
              <a:t>Bir</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dersin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yılsonu</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puanıyla</a:t>
            </a:r>
            <a:r>
              <a:rPr lang="en-US" sz="2400" b="1" i="0" u="none" dirty="0">
                <a:solidFill>
                  <a:schemeClr val="dk1"/>
                </a:solidFill>
                <a:latin typeface="Garamond"/>
                <a:ea typeface="Garamond"/>
                <a:cs typeface="Garamond"/>
                <a:sym typeface="Garamond"/>
              </a:rPr>
              <a:t> o </a:t>
            </a:r>
            <a:r>
              <a:rPr lang="en-US" sz="2400" b="1" i="0" u="none" dirty="0" err="1">
                <a:solidFill>
                  <a:schemeClr val="dk1"/>
                </a:solidFill>
                <a:latin typeface="Garamond"/>
                <a:ea typeface="Garamond"/>
                <a:cs typeface="Garamond"/>
                <a:sym typeface="Garamond"/>
              </a:rPr>
              <a:t>dersin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haftalık</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ders</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saati</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sayısının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çarpımından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elde</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edilen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puan</a:t>
            </a:r>
            <a:r>
              <a:rPr lang="en-US" sz="2400" b="1" i="0" u="none" dirty="0">
                <a:solidFill>
                  <a:schemeClr val="dk1"/>
                </a:solidFill>
                <a:latin typeface="Garamond"/>
                <a:ea typeface="Garamond"/>
                <a:cs typeface="Garamond"/>
                <a:sym typeface="Garamond"/>
              </a:rPr>
              <a:t>, o </a:t>
            </a:r>
            <a:r>
              <a:rPr lang="en-US" sz="2400" b="1" i="0" u="none" dirty="0" err="1">
                <a:solidFill>
                  <a:schemeClr val="dk1"/>
                </a:solidFill>
                <a:latin typeface="Garamond"/>
                <a:ea typeface="Garamond"/>
                <a:cs typeface="Garamond"/>
                <a:sym typeface="Garamond"/>
              </a:rPr>
              <a:t>dersin</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ağırlıklı</a:t>
            </a:r>
            <a:r>
              <a:rPr lang="en-US" sz="2400" b="1" i="0" u="none" dirty="0">
                <a:solidFill>
                  <a:schemeClr val="dk1"/>
                </a:solidFill>
                <a:latin typeface="Garamond"/>
                <a:ea typeface="Garamond"/>
                <a:cs typeface="Garamond"/>
                <a:sym typeface="Garamond"/>
              </a:rPr>
              <a:t> </a:t>
            </a:r>
            <a:r>
              <a:rPr lang="en-US" sz="2400" b="1" i="0" u="none" dirty="0" err="1">
                <a:solidFill>
                  <a:schemeClr val="dk1"/>
                </a:solidFill>
                <a:latin typeface="Garamond"/>
                <a:ea typeface="Garamond"/>
                <a:cs typeface="Garamond"/>
                <a:sym typeface="Garamond"/>
              </a:rPr>
              <a:t>puanıdır</a:t>
            </a:r>
            <a:r>
              <a:rPr lang="en-US" sz="2400" b="1" i="0" u="none" dirty="0">
                <a:solidFill>
                  <a:schemeClr val="dk1"/>
                </a:solidFill>
                <a:latin typeface="Garamond"/>
                <a:ea typeface="Garamond"/>
                <a:cs typeface="Garamond"/>
                <a:sym typeface="Garamond"/>
              </a:rPr>
              <a:t>.</a:t>
            </a:r>
            <a:br>
              <a:rPr lang="en-US" sz="2400" b="1" i="0" u="none" dirty="0">
                <a:solidFill>
                  <a:schemeClr val="dk1"/>
                </a:solidFill>
                <a:latin typeface="Garamond"/>
                <a:ea typeface="Garamond"/>
                <a:cs typeface="Garamond"/>
                <a:sym typeface="Garamond"/>
              </a:rPr>
            </a:br>
            <a:r>
              <a:rPr lang="en-US" sz="2400" b="1" i="0" u="none" dirty="0">
                <a:solidFill>
                  <a:schemeClr val="dk1"/>
                </a:solidFill>
                <a:latin typeface="Garamond"/>
                <a:ea typeface="Garamond"/>
                <a:cs typeface="Garamond"/>
                <a:sym typeface="Garamond"/>
              </a:rPr>
              <a:t/>
            </a:r>
            <a:br>
              <a:rPr lang="en-US" sz="2400" b="1" i="0" u="none" dirty="0">
                <a:solidFill>
                  <a:schemeClr val="dk1"/>
                </a:solidFill>
                <a:latin typeface="Garamond"/>
                <a:ea typeface="Garamond"/>
                <a:cs typeface="Garamond"/>
                <a:sym typeface="Garamond"/>
              </a:rPr>
            </a:b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72"/>
          <p:cNvSpPr txBox="1">
            <a:spLocks noGrp="1"/>
          </p:cNvSpPr>
          <p:nvPr>
            <p:ph type="title"/>
          </p:nvPr>
        </p:nvSpPr>
        <p:spPr>
          <a:xfrm>
            <a:off x="457200" y="274637"/>
            <a:ext cx="8229600" cy="6297600"/>
          </a:xfrm>
          <a:prstGeom prst="rect">
            <a:avLst/>
          </a:prstGeom>
          <a:solidFill>
            <a:schemeClr val="accent1"/>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800"/>
              <a:buFont typeface="Garamond"/>
              <a:buNone/>
            </a:pPr>
            <a:r>
              <a:rPr lang="en-US" sz="2800" b="1" i="0" u="none" dirty="0" err="1">
                <a:solidFill>
                  <a:srgbClr val="FF0000"/>
                </a:solidFill>
                <a:latin typeface="Garamond"/>
                <a:ea typeface="Garamond"/>
                <a:cs typeface="Garamond"/>
                <a:sym typeface="Garamond"/>
              </a:rPr>
              <a:t>Yılsonu</a:t>
            </a:r>
            <a:r>
              <a:rPr lang="en-US" sz="2800" b="1" i="0" u="none" dirty="0">
                <a:solidFill>
                  <a:srgbClr val="FF0000"/>
                </a:solidFill>
                <a:latin typeface="Garamond"/>
                <a:ea typeface="Garamond"/>
                <a:cs typeface="Garamond"/>
                <a:sym typeface="Garamond"/>
              </a:rPr>
              <a:t> </a:t>
            </a:r>
            <a:r>
              <a:rPr lang="en-US" sz="2800" b="1" i="0" u="none" dirty="0" err="1">
                <a:solidFill>
                  <a:srgbClr val="FF0000"/>
                </a:solidFill>
                <a:latin typeface="Garamond"/>
                <a:ea typeface="Garamond"/>
                <a:cs typeface="Garamond"/>
                <a:sym typeface="Garamond"/>
              </a:rPr>
              <a:t>başarı</a:t>
            </a:r>
            <a:r>
              <a:rPr lang="en-US" sz="2800" b="1" i="0" u="none" dirty="0">
                <a:solidFill>
                  <a:srgbClr val="FF0000"/>
                </a:solidFill>
                <a:latin typeface="Garamond"/>
                <a:ea typeface="Garamond"/>
                <a:cs typeface="Garamond"/>
                <a:sym typeface="Garamond"/>
              </a:rPr>
              <a:t> </a:t>
            </a:r>
            <a:r>
              <a:rPr lang="en-US" sz="2800" b="1" i="0" u="none" dirty="0" err="1">
                <a:solidFill>
                  <a:srgbClr val="FF0000"/>
                </a:solidFill>
                <a:latin typeface="Garamond"/>
                <a:ea typeface="Garamond"/>
                <a:cs typeface="Garamond"/>
                <a:sym typeface="Garamond"/>
              </a:rPr>
              <a:t>puanı</a:t>
            </a:r>
            <a:r>
              <a:rPr lang="en-US" sz="2800" b="1" i="0" u="none" dirty="0">
                <a:solidFill>
                  <a:srgbClr val="FF0000"/>
                </a:solidFill>
                <a:latin typeface="Garamond"/>
                <a:ea typeface="Garamond"/>
                <a:cs typeface="Garamond"/>
                <a:sym typeface="Garamond"/>
              </a:rPr>
              <a:t> </a:t>
            </a: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MADDE 55- (1) </a:t>
            </a:r>
            <a:r>
              <a:rPr lang="en-US" sz="2800" b="1" i="0" u="none" dirty="0" err="1">
                <a:solidFill>
                  <a:schemeClr val="dk1"/>
                </a:solidFill>
                <a:latin typeface="Garamond"/>
                <a:ea typeface="Garamond"/>
                <a:cs typeface="Garamond"/>
                <a:sym typeface="Garamond"/>
              </a:rPr>
              <a:t>Öğrencinin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yılsonu</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başarı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derslerin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ağırlıklı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puanları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toplamının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bu</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derslerin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haftalık</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ders</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saatleri</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toplamına</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bölümüyle</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elde</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edilen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puandır</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hesaplanırken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bölme</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işlemi</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virgülden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sonra</a:t>
            </a:r>
            <a:r>
              <a:rPr lang="en-US" sz="2800" b="1" i="0" u="none" dirty="0">
                <a:solidFill>
                  <a:schemeClr val="dk1"/>
                </a:solidFill>
                <a:latin typeface="Garamond"/>
                <a:ea typeface="Garamond"/>
                <a:cs typeface="Garamond"/>
                <a:sym typeface="Garamond"/>
              </a:rPr>
              <a:t> </a:t>
            </a:r>
            <a:r>
              <a:rPr lang="tr-TR" sz="2800" b="1" i="0" u="none" dirty="0" smtClean="0">
                <a:solidFill>
                  <a:schemeClr val="dk1"/>
                </a:solidFill>
                <a:latin typeface="Garamond"/>
                <a:ea typeface="Garamond"/>
                <a:cs typeface="Garamond"/>
                <a:sym typeface="Garamond"/>
              </a:rPr>
              <a:t>dört</a:t>
            </a:r>
            <a:r>
              <a:rPr lang="en-US" sz="2800" b="1" i="0" u="none" dirty="0" smtClean="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basamak</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yürütülür</a:t>
            </a:r>
            <a:r>
              <a:rPr lang="en-US" sz="2800" b="1" i="0" u="none" dirty="0">
                <a:solidFill>
                  <a:schemeClr val="dk1"/>
                </a:solidFill>
                <a:latin typeface="Garamond"/>
                <a:ea typeface="Garamond"/>
                <a:cs typeface="Garamond"/>
                <a:sym typeface="Garamond"/>
              </a:rPr>
              <a:t>.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(2) </a:t>
            </a:r>
            <a:r>
              <a:rPr lang="en-US" sz="2800" b="1" i="0" u="none" dirty="0" err="1">
                <a:solidFill>
                  <a:schemeClr val="dk1"/>
                </a:solidFill>
                <a:latin typeface="Garamond"/>
                <a:ea typeface="Garamond"/>
                <a:cs typeface="Garamond"/>
                <a:sym typeface="Garamond"/>
              </a:rPr>
              <a:t>Yılsonu</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başarı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mezuniyet</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puanının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hesaplanmasında</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esas</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alınır</a:t>
            </a:r>
            <a:r>
              <a:rPr lang="en-US" sz="2800" b="1" i="0" u="none" dirty="0">
                <a:solidFill>
                  <a:schemeClr val="dk1"/>
                </a:solidFill>
                <a:latin typeface="Garamond"/>
                <a:ea typeface="Garamond"/>
                <a:cs typeface="Garamond"/>
                <a:sym typeface="Garamond"/>
              </a:rPr>
              <a:t>.</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          </a:t>
            </a:r>
            <a:r>
              <a:rPr lang="en-US" sz="2800" b="1" i="0" u="none" dirty="0" err="1">
                <a:solidFill>
                  <a:srgbClr val="FFC000"/>
                </a:solidFill>
                <a:latin typeface="Garamond"/>
                <a:ea typeface="Garamond"/>
                <a:cs typeface="Garamond"/>
                <a:sym typeface="Garamond"/>
              </a:rPr>
              <a:t>YılsnPuanı</a:t>
            </a:r>
            <a:r>
              <a:rPr lang="en-US" sz="2800" b="1" i="0" u="none" dirty="0">
                <a:solidFill>
                  <a:srgbClr val="FFC000"/>
                </a:solidFill>
                <a:latin typeface="Garamond"/>
                <a:ea typeface="Garamond"/>
                <a:cs typeface="Garamond"/>
                <a:sym typeface="Garamond"/>
              </a:rPr>
              <a:t>    </a:t>
            </a:r>
            <a:r>
              <a:rPr lang="en-US" sz="2800" b="1" i="0" u="none" dirty="0" err="1">
                <a:solidFill>
                  <a:srgbClr val="FFC000"/>
                </a:solidFill>
                <a:latin typeface="Garamond"/>
                <a:ea typeface="Garamond"/>
                <a:cs typeface="Garamond"/>
                <a:sym typeface="Garamond"/>
              </a:rPr>
              <a:t>Hftlk</a:t>
            </a:r>
            <a:r>
              <a:rPr lang="en-US" sz="2800" b="1" i="0" u="none" dirty="0">
                <a:solidFill>
                  <a:srgbClr val="FFC000"/>
                </a:solidFill>
                <a:latin typeface="Garamond"/>
                <a:ea typeface="Garamond"/>
                <a:cs typeface="Garamond"/>
                <a:sym typeface="Garamond"/>
              </a:rPr>
              <a:t> </a:t>
            </a:r>
            <a:r>
              <a:rPr lang="en-US" sz="2800" b="1" i="0" u="none" dirty="0" err="1">
                <a:solidFill>
                  <a:srgbClr val="FFC000"/>
                </a:solidFill>
                <a:latin typeface="Garamond"/>
                <a:ea typeface="Garamond"/>
                <a:cs typeface="Garamond"/>
                <a:sym typeface="Garamond"/>
              </a:rPr>
              <a:t>DersSaati</a:t>
            </a:r>
            <a:r>
              <a:rPr lang="en-US" sz="2800" b="1" i="0" u="none" dirty="0">
                <a:solidFill>
                  <a:srgbClr val="FFC000"/>
                </a:solidFill>
                <a:latin typeface="Garamond"/>
                <a:ea typeface="Garamond"/>
                <a:cs typeface="Garamond"/>
                <a:sym typeface="Garamond"/>
              </a:rPr>
              <a:t>  </a:t>
            </a:r>
            <a:r>
              <a:rPr lang="en-US" sz="2800" b="1" i="0" u="none" dirty="0" err="1">
                <a:solidFill>
                  <a:srgbClr val="FFC000"/>
                </a:solidFill>
                <a:latin typeface="Garamond"/>
                <a:ea typeface="Garamond"/>
                <a:cs typeface="Garamond"/>
                <a:sym typeface="Garamond"/>
              </a:rPr>
              <a:t>Ağırlık</a:t>
            </a:r>
            <a:r>
              <a:rPr lang="en-US" sz="2800" b="1" i="0" u="none" dirty="0">
                <a:solidFill>
                  <a:srgbClr val="FFC000"/>
                </a:solidFill>
                <a:latin typeface="Garamond"/>
                <a:ea typeface="Garamond"/>
                <a:cs typeface="Garamond"/>
                <a:sym typeface="Garamond"/>
              </a:rPr>
              <a:t>  </a:t>
            </a: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a:solidFill>
                  <a:srgbClr val="FFC000"/>
                </a:solidFill>
                <a:latin typeface="Garamond"/>
                <a:ea typeface="Garamond"/>
                <a:cs typeface="Garamond"/>
                <a:sym typeface="Garamond"/>
              </a:rPr>
              <a:t>A </a:t>
            </a:r>
            <a:r>
              <a:rPr lang="en-US" sz="2800" b="1" i="0" u="none" dirty="0" err="1">
                <a:solidFill>
                  <a:srgbClr val="FFC000"/>
                </a:solidFill>
                <a:latin typeface="Garamond"/>
                <a:ea typeface="Garamond"/>
                <a:cs typeface="Garamond"/>
                <a:sym typeface="Garamond"/>
              </a:rPr>
              <a:t>Dersi</a:t>
            </a:r>
            <a:r>
              <a:rPr lang="en-US" sz="2800" b="1" i="0" u="none" dirty="0">
                <a:solidFill>
                  <a:srgbClr val="FFC000"/>
                </a:solidFill>
                <a:latin typeface="Garamond"/>
                <a:ea typeface="Garamond"/>
                <a:cs typeface="Garamond"/>
                <a:sym typeface="Garamond"/>
              </a:rPr>
              <a:t>       </a:t>
            </a:r>
            <a:r>
              <a:rPr lang="en-US" sz="2800" b="1" i="0" u="none" dirty="0">
                <a:solidFill>
                  <a:srgbClr val="C00000"/>
                </a:solidFill>
                <a:latin typeface="Garamond"/>
                <a:ea typeface="Garamond"/>
                <a:cs typeface="Garamond"/>
                <a:sym typeface="Garamond"/>
              </a:rPr>
              <a:t>75.22    X      4                300.88</a:t>
            </a: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a:solidFill>
                  <a:srgbClr val="FFC000"/>
                </a:solidFill>
                <a:latin typeface="Garamond"/>
                <a:ea typeface="Garamond"/>
                <a:cs typeface="Garamond"/>
                <a:sym typeface="Garamond"/>
              </a:rPr>
              <a:t>B </a:t>
            </a:r>
            <a:r>
              <a:rPr lang="en-US" sz="2800" b="1" i="0" u="none" dirty="0" err="1">
                <a:solidFill>
                  <a:srgbClr val="FFC000"/>
                </a:solidFill>
                <a:latin typeface="Garamond"/>
                <a:ea typeface="Garamond"/>
                <a:cs typeface="Garamond"/>
                <a:sym typeface="Garamond"/>
              </a:rPr>
              <a:t>Dersi</a:t>
            </a:r>
            <a:r>
              <a:rPr lang="en-US" sz="2800" b="1" i="0" u="none" dirty="0">
                <a:solidFill>
                  <a:srgbClr val="FFC000"/>
                </a:solidFill>
                <a:latin typeface="Garamond"/>
                <a:ea typeface="Garamond"/>
                <a:cs typeface="Garamond"/>
                <a:sym typeface="Garamond"/>
              </a:rPr>
              <a:t>     </a:t>
            </a:r>
            <a:r>
              <a:rPr lang="en-US" sz="2800" b="1" i="0" u="none" dirty="0">
                <a:solidFill>
                  <a:srgbClr val="C00000"/>
                </a:solidFill>
                <a:latin typeface="Garamond"/>
                <a:ea typeface="Garamond"/>
                <a:cs typeface="Garamond"/>
                <a:sym typeface="Garamond"/>
              </a:rPr>
              <a:t>  66.11     X     2                132.22</a:t>
            </a: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a:solidFill>
                  <a:srgbClr val="FFC000"/>
                </a:solidFill>
                <a:latin typeface="Garamond"/>
                <a:ea typeface="Garamond"/>
                <a:cs typeface="Garamond"/>
                <a:sym typeface="Garamond"/>
              </a:rPr>
              <a:t>C </a:t>
            </a:r>
            <a:r>
              <a:rPr lang="en-US" sz="2800" b="1" i="0" u="none" dirty="0" err="1">
                <a:solidFill>
                  <a:srgbClr val="FFC000"/>
                </a:solidFill>
                <a:latin typeface="Garamond"/>
                <a:ea typeface="Garamond"/>
                <a:cs typeface="Garamond"/>
                <a:sym typeface="Garamond"/>
              </a:rPr>
              <a:t>Dersi</a:t>
            </a:r>
            <a:r>
              <a:rPr lang="en-US" sz="2800" b="1" i="0" u="none" dirty="0">
                <a:solidFill>
                  <a:srgbClr val="FFC000"/>
                </a:solidFill>
                <a:latin typeface="Garamond"/>
                <a:ea typeface="Garamond"/>
                <a:cs typeface="Garamond"/>
                <a:sym typeface="Garamond"/>
              </a:rPr>
              <a:t>       </a:t>
            </a:r>
            <a:r>
              <a:rPr lang="en-US" sz="2800" b="1" i="0" u="none" dirty="0">
                <a:solidFill>
                  <a:srgbClr val="C00000"/>
                </a:solidFill>
                <a:latin typeface="Garamond"/>
                <a:ea typeface="Garamond"/>
                <a:cs typeface="Garamond"/>
                <a:sym typeface="Garamond"/>
              </a:rPr>
              <a:t>94.40     X     4                377.60</a:t>
            </a: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T O P L A M       =        10              810.70/10 = </a:t>
            </a:r>
            <a:r>
              <a:rPr lang="en-US" sz="4000" b="1" i="0" u="none" dirty="0">
                <a:solidFill>
                  <a:srgbClr val="FF0000"/>
                </a:solidFill>
                <a:latin typeface="Garamond"/>
                <a:ea typeface="Garamond"/>
                <a:cs typeface="Garamond"/>
                <a:sym typeface="Garamond"/>
              </a:rPr>
              <a:t>81.07</a:t>
            </a:r>
            <a:r>
              <a:rPr lang="en-US" sz="2800" b="1" i="0" u="none" dirty="0">
                <a:solidFill>
                  <a:schemeClr val="dk1"/>
                </a:solidFill>
                <a:latin typeface="Garamond"/>
                <a:ea typeface="Garamond"/>
                <a:cs typeface="Garamond"/>
                <a:sym typeface="Garamond"/>
              </a:rPr>
              <a:t>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73"/>
          <p:cNvSpPr txBox="1">
            <a:spLocks noGrp="1"/>
          </p:cNvSpPr>
          <p:nvPr>
            <p:ph type="title"/>
          </p:nvPr>
        </p:nvSpPr>
        <p:spPr>
          <a:xfrm>
            <a:off x="457200" y="274637"/>
            <a:ext cx="8229600" cy="6154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2800"/>
              <a:buFont typeface="Garamond"/>
              <a:buNone/>
            </a:pPr>
            <a:r>
              <a:rPr lang="en-US" sz="2800" b="1" i="0" u="none" dirty="0" err="1">
                <a:solidFill>
                  <a:srgbClr val="C00000"/>
                </a:solidFill>
                <a:latin typeface="Garamond"/>
                <a:ea typeface="Garamond"/>
                <a:cs typeface="Garamond"/>
                <a:sym typeface="Garamond"/>
              </a:rPr>
              <a:t>Ders</a:t>
            </a:r>
            <a:r>
              <a:rPr lang="en-US" sz="2800" b="1" i="0" u="none" dirty="0">
                <a:solidFill>
                  <a:srgbClr val="C00000"/>
                </a:solidFill>
                <a:latin typeface="Garamond"/>
                <a:ea typeface="Garamond"/>
                <a:cs typeface="Garamond"/>
                <a:sym typeface="Garamond"/>
              </a:rPr>
              <a:t> </a:t>
            </a:r>
            <a:r>
              <a:rPr lang="en-US" sz="2800" b="1" i="0" u="none" dirty="0" err="1">
                <a:solidFill>
                  <a:srgbClr val="C00000"/>
                </a:solidFill>
                <a:latin typeface="Garamond"/>
                <a:ea typeface="Garamond"/>
                <a:cs typeface="Garamond"/>
                <a:sym typeface="Garamond"/>
              </a:rPr>
              <a:t>yılı</a:t>
            </a:r>
            <a:r>
              <a:rPr lang="en-US" sz="2800" b="1" i="0" u="none" dirty="0">
                <a:solidFill>
                  <a:srgbClr val="C00000"/>
                </a:solidFill>
                <a:latin typeface="Garamond"/>
                <a:ea typeface="Garamond"/>
                <a:cs typeface="Garamond"/>
                <a:sym typeface="Garamond"/>
              </a:rPr>
              <a:t> </a:t>
            </a:r>
            <a:r>
              <a:rPr lang="en-US" sz="2800" b="1" i="0" u="none" dirty="0" err="1">
                <a:solidFill>
                  <a:srgbClr val="C00000"/>
                </a:solidFill>
                <a:latin typeface="Garamond"/>
                <a:ea typeface="Garamond"/>
                <a:cs typeface="Garamond"/>
                <a:sym typeface="Garamond"/>
              </a:rPr>
              <a:t>sonunda</a:t>
            </a:r>
            <a:r>
              <a:rPr lang="en-US" sz="2800" b="1" i="0" u="none" dirty="0">
                <a:solidFill>
                  <a:srgbClr val="C00000"/>
                </a:solidFill>
                <a:latin typeface="Garamond"/>
                <a:ea typeface="Garamond"/>
                <a:cs typeface="Garamond"/>
                <a:sym typeface="Garamond"/>
              </a:rPr>
              <a:t> </a:t>
            </a:r>
            <a:br>
              <a:rPr lang="en-US" sz="2800" b="1" i="0" u="none" dirty="0">
                <a:solidFill>
                  <a:srgbClr val="C00000"/>
                </a:solidFill>
                <a:latin typeface="Garamond"/>
                <a:ea typeface="Garamond"/>
                <a:cs typeface="Garamond"/>
                <a:sym typeface="Garamond"/>
              </a:rPr>
            </a:br>
            <a:r>
              <a:rPr lang="en-US" sz="2800" b="1" i="0" u="none" dirty="0" err="1">
                <a:solidFill>
                  <a:srgbClr val="C00000"/>
                </a:solidFill>
                <a:latin typeface="Garamond"/>
                <a:ea typeface="Garamond"/>
                <a:cs typeface="Garamond"/>
                <a:sym typeface="Garamond"/>
              </a:rPr>
              <a:t>herhangi</a:t>
            </a:r>
            <a:r>
              <a:rPr lang="en-US" sz="2800" b="1" i="0" u="none" dirty="0">
                <a:solidFill>
                  <a:srgbClr val="C00000"/>
                </a:solidFill>
                <a:latin typeface="Garamond"/>
                <a:ea typeface="Garamond"/>
                <a:cs typeface="Garamond"/>
                <a:sym typeface="Garamond"/>
              </a:rPr>
              <a:t> </a:t>
            </a:r>
            <a:r>
              <a:rPr lang="en-US" sz="2800" b="1" i="0" u="none" dirty="0" err="1">
                <a:solidFill>
                  <a:srgbClr val="C00000"/>
                </a:solidFill>
                <a:latin typeface="Garamond"/>
                <a:ea typeface="Garamond"/>
                <a:cs typeface="Garamond"/>
                <a:sym typeface="Garamond"/>
              </a:rPr>
              <a:t>bir</a:t>
            </a:r>
            <a:r>
              <a:rPr lang="en-US" sz="2800" b="1" i="0" u="none" dirty="0">
                <a:solidFill>
                  <a:srgbClr val="C00000"/>
                </a:solidFill>
                <a:latin typeface="Garamond"/>
                <a:ea typeface="Garamond"/>
                <a:cs typeface="Garamond"/>
                <a:sym typeface="Garamond"/>
              </a:rPr>
              <a:t> </a:t>
            </a:r>
            <a:r>
              <a:rPr lang="en-US" sz="2800" b="1" i="0" u="none" dirty="0" err="1">
                <a:solidFill>
                  <a:srgbClr val="C00000"/>
                </a:solidFill>
                <a:latin typeface="Garamond"/>
                <a:ea typeface="Garamond"/>
                <a:cs typeface="Garamond"/>
                <a:sym typeface="Garamond"/>
              </a:rPr>
              <a:t>dersten</a:t>
            </a:r>
            <a:r>
              <a:rPr lang="en-US" sz="2800" b="1" i="0" u="none" dirty="0">
                <a:solidFill>
                  <a:srgbClr val="C00000"/>
                </a:solidFill>
                <a:latin typeface="Garamond"/>
                <a:ea typeface="Garamond"/>
                <a:cs typeface="Garamond"/>
                <a:sym typeface="Garamond"/>
              </a:rPr>
              <a:t> </a:t>
            </a:r>
            <a:r>
              <a:rPr lang="en-US" sz="2800" b="1" i="0" u="none" dirty="0" err="1">
                <a:solidFill>
                  <a:srgbClr val="C00000"/>
                </a:solidFill>
                <a:latin typeface="Garamond"/>
                <a:ea typeface="Garamond"/>
                <a:cs typeface="Garamond"/>
                <a:sym typeface="Garamond"/>
              </a:rPr>
              <a:t>başarılı</a:t>
            </a:r>
            <a:r>
              <a:rPr lang="en-US" sz="2800" b="1" i="0" u="none" dirty="0">
                <a:solidFill>
                  <a:srgbClr val="C00000"/>
                </a:solidFill>
                <a:latin typeface="Garamond"/>
                <a:ea typeface="Garamond"/>
                <a:cs typeface="Garamond"/>
                <a:sym typeface="Garamond"/>
              </a:rPr>
              <a:t> </a:t>
            </a:r>
            <a:r>
              <a:rPr lang="en-US" sz="2800" b="1" i="0" u="none" dirty="0" err="1">
                <a:solidFill>
                  <a:srgbClr val="C00000"/>
                </a:solidFill>
                <a:latin typeface="Garamond"/>
                <a:ea typeface="Garamond"/>
                <a:cs typeface="Garamond"/>
                <a:sym typeface="Garamond"/>
              </a:rPr>
              <a:t>sayılma</a:t>
            </a:r>
            <a:r>
              <a:rPr lang="en-US" sz="2800" b="1" i="0" u="none" dirty="0">
                <a:solidFill>
                  <a:srgbClr val="C00000"/>
                </a:solidFill>
                <a:latin typeface="Garamond"/>
                <a:ea typeface="Garamond"/>
                <a:cs typeface="Garamond"/>
                <a:sym typeface="Garamond"/>
              </a:rPr>
              <a:t> </a:t>
            </a: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MADDE 56-	(1) </a:t>
            </a:r>
            <a:r>
              <a:rPr lang="en-US" sz="2800" b="1" i="0" u="none" dirty="0" err="1">
                <a:solidFill>
                  <a:schemeClr val="dk1"/>
                </a:solidFill>
                <a:latin typeface="Garamond"/>
                <a:ea typeface="Garamond"/>
                <a:cs typeface="Garamond"/>
                <a:sym typeface="Garamond"/>
              </a:rPr>
              <a:t>Öğrencinin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ders</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yılı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sonunda</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herhangi</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bir</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dersten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başarılı</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sayılabilmesi</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için</a:t>
            </a:r>
            <a:r>
              <a:rPr lang="en-US" sz="2800" b="1" i="0" u="none" dirty="0">
                <a:solidFill>
                  <a:schemeClr val="dk1"/>
                </a:solidFill>
                <a:latin typeface="Garamond"/>
                <a:ea typeface="Garamond"/>
                <a:cs typeface="Garamond"/>
                <a:sym typeface="Garamond"/>
              </a:rPr>
              <a:t>; </a:t>
            </a:r>
            <a:br>
              <a:rPr lang="en-US" sz="2800" b="1" i="0" u="none" dirty="0">
                <a:solidFill>
                  <a:schemeClr val="dk1"/>
                </a:solidFill>
                <a:latin typeface="Garamond"/>
                <a:ea typeface="Garamond"/>
                <a:cs typeface="Garamond"/>
                <a:sym typeface="Garamond"/>
              </a:rPr>
            </a:br>
            <a:r>
              <a:rPr lang="en-US" sz="2800" b="1" i="0" u="none" dirty="0">
                <a:solidFill>
                  <a:schemeClr val="dk1"/>
                </a:solidFill>
                <a:latin typeface="Garamond"/>
                <a:ea typeface="Garamond"/>
                <a:cs typeface="Garamond"/>
                <a:sym typeface="Garamond"/>
              </a:rPr>
              <a:t/>
            </a:r>
            <a:br>
              <a:rPr lang="en-US" sz="2800" b="1" i="0" u="none" dirty="0">
                <a:solidFill>
                  <a:schemeClr val="dk1"/>
                </a:solidFill>
                <a:latin typeface="Garamond"/>
                <a:ea typeface="Garamond"/>
                <a:cs typeface="Garamond"/>
                <a:sym typeface="Garamond"/>
              </a:rPr>
            </a:br>
            <a:r>
              <a:rPr lang="en-US" sz="2800" b="1" i="0" u="none" dirty="0" err="1">
                <a:solidFill>
                  <a:schemeClr val="dk1"/>
                </a:solidFill>
                <a:latin typeface="Garamond"/>
                <a:ea typeface="Garamond"/>
                <a:cs typeface="Garamond"/>
                <a:sym typeface="Garamond"/>
              </a:rPr>
              <a:t>İki</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dönem</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puanının</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aritmetik</a:t>
            </a:r>
            <a:r>
              <a:rPr lang="en-US" sz="2800" b="1" i="0" u="none" dirty="0">
                <a:solidFill>
                  <a:schemeClr val="dk1"/>
                </a:solidFill>
                <a:latin typeface="Garamond"/>
                <a:ea typeface="Garamond"/>
                <a:cs typeface="Garamond"/>
                <a:sym typeface="Garamond"/>
              </a:rPr>
              <a:t> </a:t>
            </a:r>
            <a:r>
              <a:rPr lang="en-US" sz="2800" b="1" i="0" u="none" dirty="0" err="1">
                <a:solidFill>
                  <a:schemeClr val="dk1"/>
                </a:solidFill>
                <a:latin typeface="Garamond"/>
                <a:ea typeface="Garamond"/>
                <a:cs typeface="Garamond"/>
                <a:sym typeface="Garamond"/>
              </a:rPr>
              <a:t>ortalamasının</a:t>
            </a:r>
            <a:r>
              <a:rPr lang="en-US" sz="2800" b="1" i="0" u="none" dirty="0">
                <a:solidFill>
                  <a:schemeClr val="dk1"/>
                </a:solidFill>
                <a:latin typeface="Garamond"/>
                <a:ea typeface="Garamond"/>
                <a:cs typeface="Garamond"/>
                <a:sym typeface="Garamond"/>
              </a:rPr>
              <a:t> en </a:t>
            </a:r>
            <a:r>
              <a:rPr lang="en-US" sz="2800" b="1" i="0" u="none" dirty="0" err="1">
                <a:solidFill>
                  <a:schemeClr val="dk1"/>
                </a:solidFill>
                <a:latin typeface="Garamond"/>
                <a:ea typeface="Garamond"/>
                <a:cs typeface="Garamond"/>
                <a:sym typeface="Garamond"/>
              </a:rPr>
              <a:t>az</a:t>
            </a:r>
            <a:r>
              <a:rPr lang="en-US" sz="2800" b="1" i="0" u="none" dirty="0">
                <a:solidFill>
                  <a:schemeClr val="dk1"/>
                </a:solidFill>
                <a:latin typeface="Garamond"/>
                <a:ea typeface="Garamond"/>
                <a:cs typeface="Garamond"/>
                <a:sym typeface="Garamond"/>
              </a:rPr>
              <a:t> </a:t>
            </a:r>
            <a:r>
              <a:rPr lang="en-US" sz="3600" b="1" i="0" u="none" dirty="0" smtClean="0">
                <a:solidFill>
                  <a:srgbClr val="FFC000"/>
                </a:solidFill>
                <a:latin typeface="Garamond"/>
                <a:ea typeface="Garamond"/>
                <a:cs typeface="Garamond"/>
                <a:sym typeface="Garamond"/>
              </a:rPr>
              <a:t>50</a:t>
            </a:r>
            <a:r>
              <a:rPr lang="tr-TR" sz="3600" b="1" i="0" u="none" dirty="0" smtClean="0">
                <a:solidFill>
                  <a:srgbClr val="FFC000"/>
                </a:solidFill>
                <a:latin typeface="Garamond"/>
                <a:ea typeface="Garamond"/>
                <a:cs typeface="Garamond"/>
                <a:sym typeface="Garamond"/>
              </a:rPr>
              <a:t> </a:t>
            </a:r>
            <a:r>
              <a:rPr lang="tr-TR" sz="3600" dirty="0">
                <a:solidFill>
                  <a:srgbClr val="FFC000"/>
                </a:solidFill>
              </a:rPr>
              <a:t/>
            </a:r>
            <a:br>
              <a:rPr lang="tr-TR" sz="3600" dirty="0">
                <a:solidFill>
                  <a:srgbClr val="FFC000"/>
                </a:solidFill>
              </a:rPr>
            </a:br>
            <a:r>
              <a:rPr lang="tr-TR" sz="2800" dirty="0" smtClean="0">
                <a:solidFill>
                  <a:srgbClr val="FFC000"/>
                </a:solidFill>
              </a:rPr>
              <a:t>OLMASI GEREKİR.</a:t>
            </a:r>
            <a:endParaRPr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p74"/>
          <p:cNvSpPr txBox="1">
            <a:spLocks noGrp="1"/>
          </p:cNvSpPr>
          <p:nvPr>
            <p:ph type="title"/>
          </p:nvPr>
        </p:nvSpPr>
        <p:spPr>
          <a:xfrm>
            <a:off x="457200" y="274637"/>
            <a:ext cx="8229600" cy="6323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2800"/>
              <a:buFont typeface="Garamond"/>
              <a:buNone/>
            </a:pPr>
            <a:r>
              <a:rPr lang="en-US" sz="2800" b="1" i="0" u="none">
                <a:solidFill>
                  <a:srgbClr val="C00000"/>
                </a:solidFill>
                <a:latin typeface="Garamond"/>
                <a:ea typeface="Garamond"/>
                <a:cs typeface="Garamond"/>
                <a:sym typeface="Garamond"/>
              </a:rPr>
              <a:t>Doğrudan sınıf geçme </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MADDE 57- (1) Ders yılı sonunda her bir dersten iki dönem puanı bulunmak kaydıyla;</a:t>
            </a:r>
            <a:r>
              <a:rPr lang="en-US" sz="2800" b="1" i="0" u="none">
                <a:solidFill>
                  <a:schemeClr val="lt2"/>
                </a:solidFill>
                <a:effectLst>
                  <a:outerShdw blurRad="38100" dist="38100" dir="2700000" algn="tl">
                    <a:srgbClr val="C0C0C0"/>
                  </a:outerShdw>
                </a:effectLst>
                <a:latin typeface="Garamond"/>
                <a:ea typeface="Garamond"/>
                <a:cs typeface="Garamond"/>
                <a:sym typeface="Garamond"/>
              </a:rPr>
              <a:t/>
            </a:r>
            <a:br>
              <a:rPr lang="en-US" sz="2800" b="1" i="0" u="none">
                <a:solidFill>
                  <a:schemeClr val="lt2"/>
                </a:solidFill>
                <a:effectLst>
                  <a:outerShdw blurRad="38100" dist="38100" dir="2700000" algn="tl">
                    <a:srgbClr val="C0C0C0"/>
                  </a:outerShdw>
                </a:effectLst>
                <a:latin typeface="Garamond"/>
                <a:ea typeface="Garamond"/>
                <a:cs typeface="Garamond"/>
                <a:sym typeface="Garamond"/>
              </a:rPr>
            </a:b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rgbClr val="FFC000"/>
                </a:solidFill>
                <a:latin typeface="Garamond"/>
                <a:ea typeface="Garamond"/>
                <a:cs typeface="Garamond"/>
                <a:sym typeface="Garamond"/>
              </a:rPr>
              <a:t>a) </a:t>
            </a:r>
            <a:r>
              <a:rPr lang="en-US" sz="2800" b="1" i="0" u="none">
                <a:solidFill>
                  <a:schemeClr val="dk1"/>
                </a:solidFill>
                <a:latin typeface="Garamond"/>
                <a:ea typeface="Garamond"/>
                <a:cs typeface="Garamond"/>
                <a:sym typeface="Garamond"/>
              </a:rPr>
              <a:t>Tüm derslerden başarılı olan, </a:t>
            </a:r>
            <a:br>
              <a:rPr lang="en-US" sz="2800" b="1" i="0" u="none">
                <a:solidFill>
                  <a:schemeClr val="dk1"/>
                </a:solidFill>
                <a:latin typeface="Garamond"/>
                <a:ea typeface="Garamond"/>
                <a:cs typeface="Garamond"/>
                <a:sym typeface="Garamond"/>
              </a:rPr>
            </a:br>
            <a:r>
              <a:rPr lang="en-US" sz="2800" b="1" i="0" u="none">
                <a:solidFill>
                  <a:srgbClr val="FFC000"/>
                </a:solidFill>
                <a:latin typeface="Garamond"/>
                <a:ea typeface="Garamond"/>
                <a:cs typeface="Garamond"/>
                <a:sym typeface="Garamond"/>
              </a:rPr>
              <a:t>b)</a:t>
            </a:r>
            <a:r>
              <a:rPr lang="en-US" sz="2800" b="1" i="0" u="none">
                <a:solidFill>
                  <a:schemeClr val="dk1"/>
                </a:solidFill>
                <a:latin typeface="Garamond"/>
                <a:ea typeface="Garamond"/>
                <a:cs typeface="Garamond"/>
                <a:sym typeface="Garamond"/>
              </a:rPr>
              <a:t> Başarısız dersi/dersleri olanlardan, yılsonu başarı puanı en az </a:t>
            </a:r>
            <a:r>
              <a:rPr lang="en-US" sz="2800" b="1" i="0" u="none">
                <a:solidFill>
                  <a:srgbClr val="FFC000"/>
                </a:solidFill>
                <a:latin typeface="Garamond"/>
                <a:ea typeface="Garamond"/>
                <a:cs typeface="Garamond"/>
                <a:sym typeface="Garamond"/>
              </a:rPr>
              <a:t>50</a:t>
            </a:r>
            <a:r>
              <a:rPr lang="en-US" sz="2800" b="1" i="0" u="none">
                <a:solidFill>
                  <a:schemeClr val="dk1"/>
                </a:solidFill>
                <a:latin typeface="Garamond"/>
                <a:ea typeface="Garamond"/>
                <a:cs typeface="Garamond"/>
                <a:sym typeface="Garamond"/>
              </a:rPr>
              <a:t> olan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öğrenciler doğrudan sınıf geçer.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(2) Yılsonu başarı puanıyla başarılı sayılamayacak derslerden başarısız olan öğrenciler, o dersten sorumlu geçer.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p75"/>
          <p:cNvSpPr txBox="1">
            <a:spLocks noGrp="1"/>
          </p:cNvSpPr>
          <p:nvPr>
            <p:ph type="title"/>
          </p:nvPr>
        </p:nvSpPr>
        <p:spPr>
          <a:xfrm>
            <a:off x="457200" y="274637"/>
            <a:ext cx="8229600" cy="5962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2400"/>
              <a:buFont typeface="Garamond"/>
              <a:buNone/>
            </a:pPr>
            <a:r>
              <a:rPr lang="en-US" sz="2400" b="1" i="0" u="none">
                <a:solidFill>
                  <a:srgbClr val="C00000"/>
                </a:solidFill>
                <a:latin typeface="Garamond"/>
                <a:ea typeface="Garamond"/>
                <a:cs typeface="Garamond"/>
                <a:sym typeface="Garamond"/>
              </a:rPr>
              <a:t/>
            </a:r>
            <a:br>
              <a:rPr lang="en-US" sz="2400" b="1" i="0" u="none">
                <a:solidFill>
                  <a:srgbClr val="C00000"/>
                </a:solidFill>
                <a:latin typeface="Garamond"/>
                <a:ea typeface="Garamond"/>
                <a:cs typeface="Garamond"/>
                <a:sym typeface="Garamond"/>
              </a:rPr>
            </a:br>
            <a:r>
              <a:rPr lang="en-US" sz="2400" b="1" i="0" u="none">
                <a:solidFill>
                  <a:srgbClr val="C00000"/>
                </a:solidFill>
                <a:latin typeface="Garamond"/>
                <a:ea typeface="Garamond"/>
                <a:cs typeface="Garamond"/>
                <a:sym typeface="Garamond"/>
              </a:rPr>
              <a:t/>
            </a:r>
            <a:br>
              <a:rPr lang="en-US" sz="2400" b="1" i="0" u="none">
                <a:solidFill>
                  <a:srgbClr val="C00000"/>
                </a:solidFill>
                <a:latin typeface="Garamond"/>
                <a:ea typeface="Garamond"/>
                <a:cs typeface="Garamond"/>
                <a:sym typeface="Garamond"/>
              </a:rPr>
            </a:br>
            <a:r>
              <a:rPr lang="en-US" sz="2400" b="1" i="0" u="none">
                <a:solidFill>
                  <a:srgbClr val="C00000"/>
                </a:solidFill>
                <a:latin typeface="Garamond"/>
                <a:ea typeface="Garamond"/>
                <a:cs typeface="Garamond"/>
                <a:sym typeface="Garamond"/>
              </a:rPr>
              <a:t>Sorumlu olarak sınıf geçme</a:t>
            </a:r>
            <a:br>
              <a:rPr lang="en-US" sz="2400" b="1" i="0" u="none">
                <a:solidFill>
                  <a:srgbClr val="C00000"/>
                </a:solidFill>
                <a:latin typeface="Garamond"/>
                <a:ea typeface="Garamond"/>
                <a:cs typeface="Garamond"/>
                <a:sym typeface="Garamond"/>
              </a:rPr>
            </a:br>
            <a:r>
              <a:rPr lang="en-US" sz="2400" b="1" i="0" u="none">
                <a:solidFill>
                  <a:srgbClr val="C00000"/>
                </a:solidFill>
                <a:latin typeface="Garamond"/>
                <a:ea typeface="Garamond"/>
                <a:cs typeface="Garamond"/>
                <a:sym typeface="Garamond"/>
              </a:rPr>
              <a:t> ve sorumluluğun kalkması  </a:t>
            </a:r>
            <a:r>
              <a:rPr lang="en-US" sz="2400" b="1" i="0" u="none">
                <a:solidFill>
                  <a:schemeClr val="dk1"/>
                </a:solidFill>
                <a:latin typeface="Garamond"/>
                <a:ea typeface="Garamond"/>
                <a:cs typeface="Garamond"/>
                <a:sym typeface="Garamond"/>
              </a:rPr>
              <a:t/>
            </a:r>
            <a:br>
              <a:rPr lang="en-US" sz="2400" b="1" i="0" u="none">
                <a:solidFill>
                  <a:schemeClr val="dk1"/>
                </a:solidFill>
                <a:latin typeface="Garamond"/>
                <a:ea typeface="Garamond"/>
                <a:cs typeface="Garamond"/>
                <a:sym typeface="Garamond"/>
              </a:rPr>
            </a:br>
            <a:r>
              <a:rPr lang="en-US" sz="2400" b="1" i="0" u="none">
                <a:solidFill>
                  <a:schemeClr val="dk1"/>
                </a:solidFill>
                <a:latin typeface="Garamond"/>
                <a:ea typeface="Garamond"/>
                <a:cs typeface="Garamond"/>
                <a:sym typeface="Garamond"/>
              </a:rPr>
              <a:t>MADDE 58- (1) Ders yılı sonunda her bir dersten iki dönem puanı bulunmak kaydıyla doğrudan sınıfını geçemeyen öğrencilerden; bir sınıfta başarısız ders sayısı en fazla </a:t>
            </a:r>
            <a:r>
              <a:rPr lang="en-US" sz="2400" b="1" i="0" u="none">
                <a:solidFill>
                  <a:srgbClr val="FFCC00"/>
                </a:solidFill>
                <a:latin typeface="Garamond"/>
                <a:ea typeface="Garamond"/>
                <a:cs typeface="Garamond"/>
                <a:sym typeface="Garamond"/>
              </a:rPr>
              <a:t>3</a:t>
            </a:r>
            <a:r>
              <a:rPr lang="en-US" sz="2400" b="1" i="0" u="none">
                <a:solidFill>
                  <a:schemeClr val="dk1"/>
                </a:solidFill>
                <a:latin typeface="Garamond"/>
                <a:ea typeface="Garamond"/>
                <a:cs typeface="Garamond"/>
                <a:sym typeface="Garamond"/>
              </a:rPr>
              <a:t> ders olanlar sorumlu olarak sınıflarını geçer. Ancak alt sınıflar da dâhil toplam </a:t>
            </a:r>
            <a:r>
              <a:rPr lang="en-US" sz="2400" b="1" i="0" u="none">
                <a:solidFill>
                  <a:srgbClr val="FFCC00"/>
                </a:solidFill>
                <a:latin typeface="Garamond"/>
                <a:ea typeface="Garamond"/>
                <a:cs typeface="Garamond"/>
                <a:sym typeface="Garamond"/>
              </a:rPr>
              <a:t>6 </a:t>
            </a:r>
            <a:r>
              <a:rPr lang="en-US" sz="2400" b="1" i="0" u="none">
                <a:solidFill>
                  <a:schemeClr val="dk1"/>
                </a:solidFill>
                <a:latin typeface="Garamond"/>
                <a:ea typeface="Garamond"/>
                <a:cs typeface="Garamond"/>
                <a:sym typeface="Garamond"/>
              </a:rPr>
              <a:t>dersten fazla başarısız dersi bulunanlar sınıf tekrar eder. Nakil ve geçişler nedeniyle ortaya çıkan sorumlu dersler bu sayıya dâhil edilmez.</a:t>
            </a:r>
            <a:br>
              <a:rPr lang="en-US" sz="2400" b="1" i="0" u="none">
                <a:solidFill>
                  <a:schemeClr val="dk1"/>
                </a:solidFill>
                <a:latin typeface="Garamond"/>
                <a:ea typeface="Garamond"/>
                <a:cs typeface="Garamond"/>
                <a:sym typeface="Garamond"/>
              </a:rPr>
            </a:br>
            <a:r>
              <a:rPr lang="en-US" sz="2400" b="1" i="0" u="none">
                <a:solidFill>
                  <a:schemeClr val="dk1"/>
                </a:solidFill>
                <a:latin typeface="Garamond"/>
                <a:ea typeface="Garamond"/>
                <a:cs typeface="Garamond"/>
                <a:sym typeface="Garamond"/>
              </a:rPr>
              <a:t>(2) </a:t>
            </a:r>
            <a:r>
              <a:rPr lang="en-US" sz="2400" b="1" i="0" u="none">
                <a:solidFill>
                  <a:srgbClr val="11030D"/>
                </a:solidFill>
                <a:latin typeface="Garamond"/>
                <a:ea typeface="Garamond"/>
                <a:cs typeface="Garamond"/>
                <a:sym typeface="Garamond"/>
              </a:rPr>
              <a:t>Sorumluluk sınavları, ders yılı içerisinde yapılan yazılı ve/veya uygulamalı sınav esaslarına göre birinci dönemin ilk haftası ile ikinci dönemin ilk ve son haftaları içerisinde iki alan öğretmeni, bulunmaması hâlinde biri alan öğretmeni olmak üzere iki öğretmen tarafından yapılır </a:t>
            </a:r>
            <a:r>
              <a:rPr lang="en-US" sz="2400" b="1" i="0" u="none">
                <a:solidFill>
                  <a:schemeClr val="dk1"/>
                </a:solidFill>
                <a:latin typeface="Garamond"/>
                <a:ea typeface="Garamond"/>
                <a:cs typeface="Garamond"/>
                <a:sym typeface="Garamond"/>
              </a:rPr>
              <a:t/>
            </a:r>
            <a:br>
              <a:rPr lang="en-US" sz="2400" b="1" i="0" u="none">
                <a:solidFill>
                  <a:schemeClr val="dk1"/>
                </a:solidFill>
                <a:latin typeface="Garamond"/>
                <a:ea typeface="Garamond"/>
                <a:cs typeface="Garamond"/>
                <a:sym typeface="Garamond"/>
              </a:rPr>
            </a:br>
            <a:r>
              <a:rPr lang="en-US" sz="2400" b="1" i="0" u="none">
                <a:solidFill>
                  <a:schemeClr val="dk1"/>
                </a:solidFill>
                <a:latin typeface="Garamond"/>
                <a:ea typeface="Garamond"/>
                <a:cs typeface="Garamond"/>
                <a:sym typeface="Garamond"/>
              </a:rPr>
              <a:t> (4) Bir dersin sorumluluğu, o dersin sorumluluk sınavında başarılı olunması hâlinde kalkar.</a:t>
            </a:r>
            <a:br>
              <a:rPr lang="en-US" sz="24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77"/>
          <p:cNvSpPr txBox="1">
            <a:spLocks noGrp="1"/>
          </p:cNvSpPr>
          <p:nvPr>
            <p:ph type="title"/>
          </p:nvPr>
        </p:nvSpPr>
        <p:spPr>
          <a:xfrm>
            <a:off x="457200" y="274637"/>
            <a:ext cx="8229600" cy="62499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3200"/>
              <a:buFont typeface="Garamond"/>
              <a:buNone/>
            </a:pPr>
            <a:r>
              <a:rPr lang="en-US" sz="3200" b="1" i="0" u="none" dirty="0" err="1">
                <a:solidFill>
                  <a:srgbClr val="C00000"/>
                </a:solidFill>
                <a:latin typeface="Garamond"/>
                <a:ea typeface="Garamond"/>
                <a:cs typeface="Garamond"/>
                <a:sym typeface="Garamond"/>
              </a:rPr>
              <a:t>Mezuniyet</a:t>
            </a:r>
            <a:r>
              <a:rPr lang="en-US" sz="3200" b="1" i="0" u="none" dirty="0">
                <a:solidFill>
                  <a:srgbClr val="C00000"/>
                </a:solidFill>
                <a:latin typeface="Garamond"/>
                <a:ea typeface="Garamond"/>
                <a:cs typeface="Garamond"/>
                <a:sym typeface="Garamond"/>
              </a:rPr>
              <a:t> </a:t>
            </a:r>
            <a:r>
              <a:rPr lang="en-US" sz="3200" b="1" i="0" u="none" dirty="0" err="1">
                <a:solidFill>
                  <a:srgbClr val="C00000"/>
                </a:solidFill>
                <a:latin typeface="Garamond"/>
                <a:ea typeface="Garamond"/>
                <a:cs typeface="Garamond"/>
                <a:sym typeface="Garamond"/>
              </a:rPr>
              <a:t>puanı</a:t>
            </a:r>
            <a:r>
              <a:rPr lang="en-US" sz="3200" b="1" i="0" u="none" dirty="0">
                <a:solidFill>
                  <a:schemeClr val="dk1"/>
                </a:solidFill>
                <a:latin typeface="Garamond"/>
                <a:ea typeface="Garamond"/>
                <a:cs typeface="Garamond"/>
                <a:sym typeface="Garamond"/>
              </a:rPr>
              <a:t/>
            </a:r>
            <a:br>
              <a:rPr lang="en-US" sz="3200" b="1" i="0" u="none" dirty="0">
                <a:solidFill>
                  <a:schemeClr val="dk1"/>
                </a:solidFill>
                <a:latin typeface="Garamond"/>
                <a:ea typeface="Garamond"/>
                <a:cs typeface="Garamond"/>
                <a:sym typeface="Garamond"/>
              </a:rPr>
            </a:br>
            <a:r>
              <a:rPr lang="en-US" sz="3200" b="1" i="0" u="none" dirty="0">
                <a:solidFill>
                  <a:schemeClr val="dk1"/>
                </a:solidFill>
                <a:latin typeface="Garamond"/>
                <a:ea typeface="Garamond"/>
                <a:cs typeface="Garamond"/>
                <a:sym typeface="Garamond"/>
              </a:rPr>
              <a:t>MADDE 65- </a:t>
            </a:r>
            <a:br>
              <a:rPr lang="en-US" sz="3200" b="1" i="0" u="none" dirty="0">
                <a:solidFill>
                  <a:schemeClr val="dk1"/>
                </a:solidFill>
                <a:latin typeface="Garamond"/>
                <a:ea typeface="Garamond"/>
                <a:cs typeface="Garamond"/>
                <a:sym typeface="Garamond"/>
              </a:rPr>
            </a:br>
            <a:r>
              <a:rPr lang="en-US" sz="3200" b="1" i="0" u="none" dirty="0">
                <a:solidFill>
                  <a:schemeClr val="dk1"/>
                </a:solidFill>
                <a:latin typeface="Garamond"/>
                <a:ea typeface="Garamond"/>
                <a:cs typeface="Garamond"/>
                <a:sym typeface="Garamond"/>
              </a:rPr>
              <a:t>(1) </a:t>
            </a:r>
            <a:r>
              <a:rPr lang="en-US" sz="3200" b="1" i="0" u="none" dirty="0" err="1">
                <a:solidFill>
                  <a:schemeClr val="dk1"/>
                </a:solidFill>
                <a:latin typeface="Garamond"/>
                <a:ea typeface="Garamond"/>
                <a:cs typeface="Garamond"/>
                <a:sym typeface="Garamond"/>
              </a:rPr>
              <a:t>Mezuniyet</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puanı</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dokuz</a:t>
            </a:r>
            <a:r>
              <a:rPr lang="en-US" sz="3200" b="1" i="0" u="none" dirty="0">
                <a:solidFill>
                  <a:schemeClr val="dk1"/>
                </a:solidFill>
                <a:latin typeface="Garamond"/>
                <a:ea typeface="Garamond"/>
                <a:cs typeface="Garamond"/>
                <a:sym typeface="Garamond"/>
              </a:rPr>
              <a:t>, on, on </a:t>
            </a:r>
            <a:r>
              <a:rPr lang="en-US" sz="3200" b="1" i="0" u="none" dirty="0" err="1">
                <a:solidFill>
                  <a:schemeClr val="dk1"/>
                </a:solidFill>
                <a:latin typeface="Garamond"/>
                <a:ea typeface="Garamond"/>
                <a:cs typeface="Garamond"/>
                <a:sym typeface="Garamond"/>
              </a:rPr>
              <a:t>bir</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ve</a:t>
            </a:r>
            <a:r>
              <a:rPr lang="en-US" sz="3200" b="1" i="0" u="none" dirty="0">
                <a:solidFill>
                  <a:schemeClr val="dk1"/>
                </a:solidFill>
                <a:latin typeface="Garamond"/>
                <a:ea typeface="Garamond"/>
                <a:cs typeface="Garamond"/>
                <a:sym typeface="Garamond"/>
              </a:rPr>
              <a:t> on </a:t>
            </a:r>
            <a:r>
              <a:rPr lang="en-US" sz="3200" b="1" i="0" u="none" dirty="0" err="1">
                <a:solidFill>
                  <a:schemeClr val="dk1"/>
                </a:solidFill>
                <a:latin typeface="Garamond"/>
                <a:ea typeface="Garamond"/>
                <a:cs typeface="Garamond"/>
                <a:sym typeface="Garamond"/>
              </a:rPr>
              <a:t>ikinci</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sınıfların</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yılsonu</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başarı</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puanlarının</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aritmetik</a:t>
            </a:r>
            <a:r>
              <a:rPr lang="en-US" sz="3200" b="1" i="0" u="none" dirty="0">
                <a:solidFill>
                  <a:schemeClr val="dk1"/>
                </a:solidFill>
                <a:latin typeface="Garamond"/>
                <a:ea typeface="Garamond"/>
                <a:cs typeface="Garamond"/>
                <a:sym typeface="Garamond"/>
              </a:rPr>
              <a:t> </a:t>
            </a:r>
            <a:r>
              <a:rPr lang="en-US" sz="3200" b="1" i="0" u="none" dirty="0" err="1">
                <a:solidFill>
                  <a:schemeClr val="dk1"/>
                </a:solidFill>
                <a:latin typeface="Garamond"/>
                <a:ea typeface="Garamond"/>
                <a:cs typeface="Garamond"/>
                <a:sym typeface="Garamond"/>
              </a:rPr>
              <a:t>ortalamasıdır</a:t>
            </a:r>
            <a:r>
              <a:rPr lang="en-US" sz="3200" b="1" i="0" u="none" dirty="0">
                <a:solidFill>
                  <a:schemeClr val="dk1"/>
                </a:solidFill>
                <a:latin typeface="Garamond"/>
                <a:ea typeface="Garamond"/>
                <a:cs typeface="Garamond"/>
                <a:sym typeface="Garamond"/>
              </a:rPr>
              <a:t>. </a:t>
            </a:r>
            <a:br>
              <a:rPr lang="en-US" sz="3200" b="1" i="0" u="none" dirty="0">
                <a:solidFill>
                  <a:schemeClr val="dk1"/>
                </a:solidFill>
                <a:latin typeface="Garamond"/>
                <a:ea typeface="Garamond"/>
                <a:cs typeface="Garamond"/>
                <a:sym typeface="Garamond"/>
              </a:rPr>
            </a:br>
            <a:r>
              <a:rPr lang="en-US" sz="3200" b="1" i="0" u="none" dirty="0">
                <a:solidFill>
                  <a:schemeClr val="dk1"/>
                </a:solidFill>
                <a:latin typeface="Garamond"/>
                <a:ea typeface="Garamond"/>
                <a:cs typeface="Garamond"/>
                <a:sym typeface="Garamond"/>
              </a:rPr>
              <a:t/>
            </a:r>
            <a:br>
              <a:rPr lang="en-US" sz="3200" b="1" i="0" u="none" dirty="0">
                <a:solidFill>
                  <a:schemeClr val="dk1"/>
                </a:solidFill>
                <a:latin typeface="Garamond"/>
                <a:ea typeface="Garamond"/>
                <a:cs typeface="Garamond"/>
                <a:sym typeface="Garamond"/>
              </a:rPr>
            </a:b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78"/>
          <p:cNvSpPr txBox="1">
            <a:spLocks noGrp="1"/>
          </p:cNvSpPr>
          <p:nvPr>
            <p:ph type="title"/>
          </p:nvPr>
        </p:nvSpPr>
        <p:spPr>
          <a:xfrm>
            <a:off x="457200" y="274637"/>
            <a:ext cx="8229600" cy="6394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800"/>
              <a:buFont typeface="Garamond"/>
              <a:buNone/>
            </a:pPr>
            <a:r>
              <a:rPr lang="en-US" sz="2800" b="1" i="0" u="none">
                <a:solidFill>
                  <a:srgbClr val="FF0000"/>
                </a:solidFill>
                <a:latin typeface="Garamond"/>
                <a:ea typeface="Garamond"/>
                <a:cs typeface="Garamond"/>
                <a:sym typeface="Garamond"/>
              </a:rPr>
              <a:t>Öğrencilerin ödüllendirilmesi</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rgbClr val="C00000"/>
                </a:solidFill>
                <a:latin typeface="Garamond"/>
                <a:ea typeface="Garamond"/>
                <a:cs typeface="Garamond"/>
                <a:sym typeface="Garamond"/>
              </a:rPr>
              <a:t>Teşekkür, takdir ve üstün başarı belgesi ile ödüllendirme</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MADDE 160- (1) Okul öğrenci ödül ve disiplin kurulu,  </a:t>
            </a:r>
            <a:r>
              <a:rPr lang="en-US" sz="2800" b="1" i="0" u="none">
                <a:solidFill>
                  <a:srgbClr val="FFC000"/>
                </a:solidFill>
                <a:latin typeface="Garamond"/>
                <a:ea typeface="Garamond"/>
                <a:cs typeface="Garamond"/>
                <a:sym typeface="Garamond"/>
              </a:rPr>
              <a:t>tüm derslerden başarılı </a:t>
            </a:r>
            <a:r>
              <a:rPr lang="en-US" sz="2800" b="1" i="0" u="none">
                <a:solidFill>
                  <a:schemeClr val="dk1"/>
                </a:solidFill>
                <a:latin typeface="Garamond"/>
                <a:ea typeface="Garamond"/>
                <a:cs typeface="Garamond"/>
                <a:sym typeface="Garamond"/>
              </a:rPr>
              <a:t>olan, ve </a:t>
            </a:r>
            <a:r>
              <a:rPr lang="en-US" sz="2800" b="1" i="0" u="none">
                <a:solidFill>
                  <a:srgbClr val="FFC000"/>
                </a:solidFill>
                <a:latin typeface="Garamond"/>
                <a:ea typeface="Garamond"/>
                <a:cs typeface="Garamond"/>
                <a:sym typeface="Garamond"/>
              </a:rPr>
              <a:t>davranış puanı 100 </a:t>
            </a:r>
            <a:r>
              <a:rPr lang="en-US" sz="2800" b="1" i="0" u="none">
                <a:solidFill>
                  <a:schemeClr val="dk1"/>
                </a:solidFill>
                <a:latin typeface="Garamond"/>
                <a:ea typeface="Garamond"/>
                <a:cs typeface="Garamond"/>
                <a:sym typeface="Garamond"/>
              </a:rPr>
              <a:t>olan öğrencilerden;</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a) </a:t>
            </a:r>
            <a:r>
              <a:rPr lang="en-US" sz="3600" b="1" i="0" u="none">
                <a:solidFill>
                  <a:srgbClr val="C00000"/>
                </a:solidFill>
                <a:latin typeface="Garamond"/>
                <a:ea typeface="Garamond"/>
                <a:cs typeface="Garamond"/>
                <a:sym typeface="Garamond"/>
              </a:rPr>
              <a:t>70,00-84,99</a:t>
            </a:r>
            <a:r>
              <a:rPr lang="en-US" sz="2800" b="1" i="0" u="none">
                <a:solidFill>
                  <a:schemeClr val="dk1"/>
                </a:solidFill>
                <a:latin typeface="Garamond"/>
                <a:ea typeface="Garamond"/>
                <a:cs typeface="Garamond"/>
                <a:sym typeface="Garamond"/>
              </a:rPr>
              <a:t> arasındakileri </a:t>
            </a:r>
            <a:r>
              <a:rPr lang="en-US" sz="3200" b="1" i="0" u="none">
                <a:solidFill>
                  <a:srgbClr val="C00000"/>
                </a:solidFill>
                <a:latin typeface="Garamond"/>
                <a:ea typeface="Garamond"/>
                <a:cs typeface="Garamond"/>
                <a:sym typeface="Garamond"/>
              </a:rPr>
              <a:t>teşekkür</a:t>
            </a:r>
            <a:r>
              <a:rPr lang="en-US" sz="2800" b="1" i="0" u="none">
                <a:solidFill>
                  <a:srgbClr val="C00000"/>
                </a:solidFill>
                <a:latin typeface="Garamond"/>
                <a:ea typeface="Garamond"/>
                <a:cs typeface="Garamond"/>
                <a:sym typeface="Garamond"/>
              </a:rPr>
              <a:t> </a:t>
            </a:r>
            <a:r>
              <a:rPr lang="en-US" sz="2800" b="1" i="0" u="none">
                <a:solidFill>
                  <a:schemeClr val="dk1"/>
                </a:solidFill>
                <a:latin typeface="Garamond"/>
                <a:ea typeface="Garamond"/>
                <a:cs typeface="Garamond"/>
                <a:sym typeface="Garamond"/>
              </a:rPr>
              <a:t>belgesi,</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b) </a:t>
            </a:r>
            <a:r>
              <a:rPr lang="en-US" sz="3600" b="1" i="0" u="none">
                <a:solidFill>
                  <a:srgbClr val="C00000"/>
                </a:solidFill>
                <a:latin typeface="Garamond"/>
                <a:ea typeface="Garamond"/>
                <a:cs typeface="Garamond"/>
                <a:sym typeface="Garamond"/>
              </a:rPr>
              <a:t>85,00 ve daha </a:t>
            </a:r>
            <a:r>
              <a:rPr lang="en-US" sz="2800" b="1" i="0" u="none">
                <a:solidFill>
                  <a:schemeClr val="dk1"/>
                </a:solidFill>
                <a:latin typeface="Garamond"/>
                <a:ea typeface="Garamond"/>
                <a:cs typeface="Garamond"/>
                <a:sym typeface="Garamond"/>
              </a:rPr>
              <a:t>yukarı olanları </a:t>
            </a:r>
            <a:r>
              <a:rPr lang="en-US" sz="3200" b="1" i="0" u="none">
                <a:solidFill>
                  <a:srgbClr val="C00000"/>
                </a:solidFill>
                <a:latin typeface="Garamond"/>
                <a:ea typeface="Garamond"/>
                <a:cs typeface="Garamond"/>
                <a:sym typeface="Garamond"/>
              </a:rPr>
              <a:t>takdir</a:t>
            </a:r>
            <a:r>
              <a:rPr lang="en-US" sz="2800" b="1" i="0" u="none">
                <a:solidFill>
                  <a:schemeClr val="dk1"/>
                </a:solidFill>
                <a:latin typeface="Garamond"/>
                <a:ea typeface="Garamond"/>
                <a:cs typeface="Garamond"/>
                <a:sym typeface="Garamond"/>
              </a:rPr>
              <a:t> belgesi,</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c) Ortaöğrenim süresince en az üç öğretim yılının bütün döneminde takdir belgesi alanları </a:t>
            </a:r>
            <a:r>
              <a:rPr lang="en-US" sz="2800" b="1" i="0" u="none">
                <a:solidFill>
                  <a:srgbClr val="FFFF00"/>
                </a:solidFill>
                <a:latin typeface="Garamond"/>
                <a:ea typeface="Garamond"/>
                <a:cs typeface="Garamond"/>
                <a:sym typeface="Garamond"/>
              </a:rPr>
              <a:t>üstün başarı </a:t>
            </a:r>
            <a:r>
              <a:rPr lang="en-US" sz="2800" b="1" i="0" u="none">
                <a:solidFill>
                  <a:schemeClr val="dk1"/>
                </a:solidFill>
                <a:latin typeface="Garamond"/>
                <a:ea typeface="Garamond"/>
                <a:cs typeface="Garamond"/>
                <a:sym typeface="Garamond"/>
              </a:rPr>
              <a:t>belgesi ile ödüllendirir.</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(2) Üstün başarı belgesi almaya hak kazanan öğrencilere okulun </a:t>
            </a:r>
            <a:r>
              <a:rPr lang="en-US" sz="2800" b="1" i="0" u="none">
                <a:solidFill>
                  <a:srgbClr val="FFFF00"/>
                </a:solidFill>
                <a:latin typeface="Garamond"/>
                <a:ea typeface="Garamond"/>
                <a:cs typeface="Garamond"/>
                <a:sym typeface="Garamond"/>
              </a:rPr>
              <a:t>iftihar</a:t>
            </a:r>
            <a:r>
              <a:rPr lang="en-US" sz="2800" b="1" i="0" u="none">
                <a:solidFill>
                  <a:schemeClr val="dk1"/>
                </a:solidFill>
                <a:latin typeface="Garamond"/>
                <a:ea typeface="Garamond"/>
                <a:cs typeface="Garamond"/>
                <a:sym typeface="Garamond"/>
              </a:rPr>
              <a:t> listesinde yer verilir.</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79"/>
          <p:cNvSpPr txBox="1">
            <a:spLocks noGrp="1"/>
          </p:cNvSpPr>
          <p:nvPr>
            <p:ph type="title"/>
          </p:nvPr>
        </p:nvSpPr>
        <p:spPr>
          <a:xfrm>
            <a:off x="457200" y="274637"/>
            <a:ext cx="8229600" cy="62499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2000"/>
              <a:buFont typeface="Garamond"/>
              <a:buNone/>
            </a:pPr>
            <a:r>
              <a:rPr lang="en-US" sz="2000" b="1" i="0" u="none">
                <a:solidFill>
                  <a:srgbClr val="C00000"/>
                </a:solidFill>
                <a:latin typeface="Garamond"/>
                <a:ea typeface="Garamond"/>
                <a:cs typeface="Garamond"/>
                <a:sym typeface="Garamond"/>
              </a:rPr>
              <a:t>Onur belgesi ile ödüllendirme</a:t>
            </a:r>
            <a:r>
              <a:rPr lang="en-US" sz="2000" b="1" i="0" u="none">
                <a:solidFill>
                  <a:schemeClr val="dk1"/>
                </a:solidFill>
                <a:latin typeface="Garamond"/>
                <a:ea typeface="Garamond"/>
                <a:cs typeface="Garamond"/>
                <a:sym typeface="Garamond"/>
              </a:rPr>
              <a:t/>
            </a:r>
            <a:br>
              <a:rPr lang="en-US" sz="2000" b="1" i="0" u="none">
                <a:solidFill>
                  <a:schemeClr val="dk1"/>
                </a:solidFill>
                <a:latin typeface="Garamond"/>
                <a:ea typeface="Garamond"/>
                <a:cs typeface="Garamond"/>
                <a:sym typeface="Garamond"/>
              </a:rPr>
            </a:br>
            <a:r>
              <a:rPr lang="en-US" sz="2000" b="1" i="0" u="none">
                <a:solidFill>
                  <a:schemeClr val="dk1"/>
                </a:solidFill>
                <a:latin typeface="Garamond"/>
                <a:ea typeface="Garamond"/>
                <a:cs typeface="Garamond"/>
                <a:sym typeface="Garamond"/>
              </a:rPr>
              <a:t>MADDE 161- (1) Okul öğrenci ödül ve disiplin kurulu puan şartına bağlı kalmadan;</a:t>
            </a:r>
            <a:br>
              <a:rPr lang="en-US" sz="20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a) Türkçeyi doğru, güzel ve etkili kullanarak örnek olmak,</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b) Bilimsel projelerle sosyal etkinliklere katılmak, bu çalışmalarda liderlik yapmak, yapılan etkinliklerde eğitime katkıda bulunmak ve üstün başarı göstermek,</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c) Okul araç-gereç ve donanımlarıyla çevreyi koruma ve gözetmede davranışlarıyla örnek olmak,</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ç) Görgü kurallarına uymada ve insan ilişkilerinde örnek olmak,</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d) Trafik kurallarına uymada örnek davranışlar sergilemek,</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e) Bilişim araçlarını kullanmada iyi örnek olacak davranışlar sergilemek,</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f) Okula ve derslere düzenli olarak gelmek, bu yönde arkadaşlarına iyi örnek olmak,</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g</a:t>
            </a:r>
            <a:r>
              <a:rPr lang="en-US" sz="1600" b="0" i="0" u="none">
                <a:solidFill>
                  <a:schemeClr val="dk1"/>
                </a:solidFill>
                <a:effectLst>
                  <a:outerShdw blurRad="38100" dist="38100" dir="2700000" algn="tl">
                    <a:srgbClr val="C0C0C0"/>
                  </a:outerShdw>
                </a:effectLst>
                <a:latin typeface="Garamond"/>
                <a:ea typeface="Garamond"/>
                <a:cs typeface="Garamond"/>
                <a:sym typeface="Garamond"/>
              </a:rPr>
              <a:t>) </a:t>
            </a:r>
            <a:r>
              <a:rPr lang="en-US" sz="1600" b="1" i="0" u="none">
                <a:solidFill>
                  <a:schemeClr val="dk1"/>
                </a:solidFill>
                <a:latin typeface="Garamond"/>
                <a:ea typeface="Garamond"/>
                <a:cs typeface="Garamond"/>
                <a:sym typeface="Garamond"/>
              </a:rPr>
              <a:t>Zorunlu göç mağdurları, mülteci ve sığınmacılar, gazi ve şehit yakınları, doğal afetlerden etkilenenler, yaşlı, yetim, öksüz, güçsüz, engelli ve benzeri durumda olanlar ile diğer yardıma ihtiyaç duyanlara yönelik yürütülen toplum hizmetlerinde görev almak,</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ğ) Alınan sağlık ve güvenlik tedbirlerine uyarak konuyla ilgili örnek davranışlar sergilemek </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
            </a:r>
            <a:br>
              <a:rPr lang="en-US" sz="1600" b="1" i="0" u="none">
                <a:solidFill>
                  <a:schemeClr val="dk1"/>
                </a:solidFill>
                <a:latin typeface="Garamond"/>
                <a:ea typeface="Garamond"/>
                <a:cs typeface="Garamond"/>
                <a:sym typeface="Garamond"/>
              </a:rPr>
            </a:br>
            <a:r>
              <a:rPr lang="en-US" sz="1600" b="1" i="0" u="none">
                <a:solidFill>
                  <a:schemeClr val="dk1"/>
                </a:solidFill>
                <a:latin typeface="Garamond"/>
                <a:ea typeface="Garamond"/>
                <a:cs typeface="Garamond"/>
                <a:sym typeface="Garamond"/>
              </a:rPr>
              <a:t>gibi</a:t>
            </a:r>
            <a:r>
              <a:rPr lang="en-US" sz="2000" b="1" i="0" u="none">
                <a:solidFill>
                  <a:schemeClr val="dk1"/>
                </a:solidFill>
                <a:latin typeface="Garamond"/>
                <a:ea typeface="Garamond"/>
                <a:cs typeface="Garamond"/>
                <a:sym typeface="Garamond"/>
              </a:rPr>
              <a:t> davranışlardan örnek oluşturacak bir ya da birkaçını gösteren </a:t>
            </a:r>
            <a:r>
              <a:rPr lang="en-US" sz="2000" b="1" i="0" u="none">
                <a:solidFill>
                  <a:srgbClr val="C00000"/>
                </a:solidFill>
                <a:latin typeface="Garamond"/>
                <a:ea typeface="Garamond"/>
                <a:cs typeface="Garamond"/>
                <a:sym typeface="Garamond"/>
              </a:rPr>
              <a:t>davranış puanı indirilmemiş</a:t>
            </a:r>
            <a:r>
              <a:rPr lang="en-US" sz="2000" b="1" i="0" u="none">
                <a:solidFill>
                  <a:schemeClr val="dk1"/>
                </a:solidFill>
                <a:latin typeface="Garamond"/>
                <a:ea typeface="Garamond"/>
                <a:cs typeface="Garamond"/>
                <a:sym typeface="Garamond"/>
              </a:rPr>
              <a:t> öğrencileri; öğretim yılı içinde herhangi bir </a:t>
            </a:r>
            <a:r>
              <a:rPr lang="en-US" sz="2000" b="1" i="0" u="none">
                <a:solidFill>
                  <a:srgbClr val="C00000"/>
                </a:solidFill>
                <a:latin typeface="Garamond"/>
                <a:ea typeface="Garamond"/>
                <a:cs typeface="Garamond"/>
                <a:sym typeface="Garamond"/>
              </a:rPr>
              <a:t>ödül alıp almadığına bakılmaksızın</a:t>
            </a:r>
            <a:r>
              <a:rPr lang="en-US" sz="2000" b="1" i="0" u="none">
                <a:solidFill>
                  <a:schemeClr val="dk1"/>
                </a:solidFill>
                <a:latin typeface="Garamond"/>
                <a:ea typeface="Garamond"/>
                <a:cs typeface="Garamond"/>
                <a:sym typeface="Garamond"/>
              </a:rPr>
              <a:t> öğrenci, öğretmen veya okul yönetiminin teklifi, onur kurulunun uygun görüşü doğrultusunda </a:t>
            </a:r>
            <a:r>
              <a:rPr lang="en-US" sz="2800" b="1" i="0" u="none">
                <a:solidFill>
                  <a:srgbClr val="FFC000"/>
                </a:solidFill>
                <a:latin typeface="Garamond"/>
                <a:ea typeface="Garamond"/>
                <a:cs typeface="Garamond"/>
                <a:sym typeface="Garamond"/>
              </a:rPr>
              <a:t>onur belgesiyle </a:t>
            </a:r>
            <a:r>
              <a:rPr lang="en-US" sz="2000" b="1" i="0" u="none">
                <a:solidFill>
                  <a:schemeClr val="dk1"/>
                </a:solidFill>
                <a:latin typeface="Garamond"/>
                <a:ea typeface="Garamond"/>
                <a:cs typeface="Garamond"/>
                <a:sym typeface="Garamond"/>
              </a:rPr>
              <a:t>ödüllendirir. Bir öğretim yılı içinde iki ve daha fazla onur belgesi alan öğrencilere </a:t>
            </a:r>
            <a:r>
              <a:rPr lang="en-US" sz="2000" b="1" i="0" u="none">
                <a:solidFill>
                  <a:srgbClr val="FFC000"/>
                </a:solidFill>
                <a:latin typeface="Garamond"/>
                <a:ea typeface="Garamond"/>
                <a:cs typeface="Garamond"/>
                <a:sym typeface="Garamond"/>
              </a:rPr>
              <a:t>okulun onur listesinde </a:t>
            </a:r>
            <a:r>
              <a:rPr lang="en-US" sz="2000" b="1" i="0" u="none">
                <a:solidFill>
                  <a:schemeClr val="dk1"/>
                </a:solidFill>
                <a:latin typeface="Garamond"/>
                <a:ea typeface="Garamond"/>
                <a:cs typeface="Garamond"/>
                <a:sym typeface="Garamond"/>
              </a:rPr>
              <a:t>yer verilir.</a:t>
            </a:r>
            <a:br>
              <a:rPr lang="en-US" sz="2000" b="1" i="0" u="none">
                <a:solidFill>
                  <a:schemeClr val="dk1"/>
                </a:solidFill>
                <a:latin typeface="Garamond"/>
                <a:ea typeface="Garamond"/>
                <a:cs typeface="Garamond"/>
                <a:sym typeface="Garamond"/>
              </a:rPr>
            </a:b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Google Shape;534;p80"/>
          <p:cNvSpPr txBox="1">
            <a:spLocks noGrp="1"/>
          </p:cNvSpPr>
          <p:nvPr>
            <p:ph type="title"/>
          </p:nvPr>
        </p:nvSpPr>
        <p:spPr>
          <a:xfrm>
            <a:off x="457200" y="274637"/>
            <a:ext cx="8229600" cy="62499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2800"/>
              <a:buFont typeface="Garamond"/>
              <a:buNone/>
            </a:pPr>
            <a:r>
              <a:rPr lang="en-US" sz="2800" b="1" i="0" u="none">
                <a:solidFill>
                  <a:srgbClr val="C00000"/>
                </a:solidFill>
                <a:latin typeface="Garamond"/>
                <a:ea typeface="Garamond"/>
                <a:cs typeface="Garamond"/>
                <a:sym typeface="Garamond"/>
              </a:rPr>
              <a:t>Disiplin</a:t>
            </a:r>
            <a:br>
              <a:rPr lang="en-US" sz="2800" b="1" i="0" u="none">
                <a:solidFill>
                  <a:srgbClr val="C00000"/>
                </a:solidFill>
                <a:latin typeface="Garamond"/>
                <a:ea typeface="Garamond"/>
                <a:cs typeface="Garamond"/>
                <a:sym typeface="Garamond"/>
              </a:rPr>
            </a:br>
            <a:r>
              <a:rPr lang="en-US" sz="2800" b="1" i="0" u="none">
                <a:solidFill>
                  <a:srgbClr val="C00000"/>
                </a:solidFill>
                <a:latin typeface="Garamond"/>
                <a:ea typeface="Garamond"/>
                <a:cs typeface="Garamond"/>
                <a:sym typeface="Garamond"/>
              </a:rPr>
              <a:t>Disiplin cezaları</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MADDE 163- (1) Öğrencilere, disiplin cezasını gerektiren davranış ve fiillerinin niteliklerine göre;</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a) Kınama,</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b) Okuldan kısa süreli uzaklaştırma,</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c) Okul değiştirme,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ç) Örgün eğitim dışına çıkarma</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cezalarından biri verilir. </a:t>
            </a:r>
            <a:br>
              <a:rPr lang="en-US" sz="2800" b="1" i="0" u="none">
                <a:solidFill>
                  <a:schemeClr val="dk1"/>
                </a:solidFill>
                <a:latin typeface="Garamond"/>
                <a:ea typeface="Garamond"/>
                <a:cs typeface="Garamond"/>
                <a:sym typeface="Garamond"/>
              </a:rPr>
            </a:b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375"/>
        <p:cNvGrpSpPr/>
        <p:nvPr/>
      </p:nvGrpSpPr>
      <p:grpSpPr>
        <a:xfrm>
          <a:off x="0" y="0"/>
          <a:ext cx="0" cy="0"/>
          <a:chOff x="0" y="0"/>
          <a:chExt cx="0" cy="0"/>
        </a:xfrm>
      </p:grpSpPr>
      <p:sp>
        <p:nvSpPr>
          <p:cNvPr id="376" name="Google Shape;376;p51"/>
          <p:cNvSpPr txBox="1"/>
          <p:nvPr/>
        </p:nvSpPr>
        <p:spPr>
          <a:xfrm>
            <a:off x="1214437" y="692150"/>
            <a:ext cx="7429500" cy="403183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3200"/>
              <a:buFont typeface="Comic Sans MS"/>
              <a:buNone/>
            </a:pPr>
            <a:r>
              <a:rPr lang="en-US" sz="3200" b="0" i="0" u="none" dirty="0">
                <a:solidFill>
                  <a:schemeClr val="lt1"/>
                </a:solidFill>
                <a:latin typeface="Comic Sans MS"/>
                <a:ea typeface="Comic Sans MS"/>
                <a:cs typeface="Comic Sans MS"/>
                <a:sym typeface="Comic Sans MS"/>
              </a:rPr>
              <a:t>	</a:t>
            </a:r>
            <a:endParaRPr lang="tr-TR" sz="3200" b="0" i="0" u="none" dirty="0" smtClean="0">
              <a:solidFill>
                <a:schemeClr val="lt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lt1"/>
              </a:buClr>
              <a:buSzPts val="3200"/>
              <a:buFont typeface="Comic Sans MS"/>
              <a:buNone/>
            </a:pPr>
            <a:endParaRPr lang="tr-TR" sz="3200" dirty="0">
              <a:solidFill>
                <a:schemeClr val="lt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lt1"/>
              </a:buClr>
              <a:buSzPts val="3200"/>
              <a:buFont typeface="Comic Sans MS"/>
              <a:buNone/>
            </a:pPr>
            <a:endParaRPr lang="tr-TR" sz="3200" b="0" i="0" u="none" dirty="0" smtClean="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lt1"/>
              </a:buClr>
              <a:buSzPts val="3200"/>
              <a:buFont typeface="Comic Sans MS"/>
              <a:buNone/>
            </a:pPr>
            <a:r>
              <a:rPr lang="en-US" sz="3200" b="0" i="0" u="none" dirty="0" err="1" smtClean="0">
                <a:solidFill>
                  <a:schemeClr val="dk1"/>
                </a:solidFill>
                <a:latin typeface="Comic Sans MS"/>
                <a:ea typeface="Comic Sans MS"/>
                <a:cs typeface="Comic Sans MS"/>
                <a:sym typeface="Comic Sans MS"/>
              </a:rPr>
              <a:t>Okulumuzda</a:t>
            </a:r>
            <a:r>
              <a:rPr lang="en-US" sz="3200" b="0" i="0" u="none" dirty="0" smtClean="0">
                <a:solidFill>
                  <a:schemeClr val="dk1"/>
                </a:solidFill>
                <a:latin typeface="Comic Sans MS"/>
                <a:ea typeface="Comic Sans MS"/>
                <a:cs typeface="Comic Sans MS"/>
                <a:sym typeface="Comic Sans MS"/>
              </a:rPr>
              <a:t> </a:t>
            </a:r>
            <a:r>
              <a:rPr lang="en-US" sz="3200" b="0" i="0" u="none" dirty="0" err="1">
                <a:solidFill>
                  <a:schemeClr val="dk1"/>
                </a:solidFill>
                <a:latin typeface="Comic Sans MS"/>
                <a:ea typeface="Comic Sans MS"/>
                <a:cs typeface="Comic Sans MS"/>
                <a:sym typeface="Comic Sans MS"/>
              </a:rPr>
              <a:t>toplam</a:t>
            </a:r>
            <a:r>
              <a:rPr lang="en-US" sz="3200" b="0" i="0" u="none" dirty="0">
                <a:solidFill>
                  <a:schemeClr val="dk1"/>
                </a:solidFill>
                <a:latin typeface="Comic Sans MS"/>
                <a:ea typeface="Comic Sans MS"/>
                <a:cs typeface="Comic Sans MS"/>
                <a:sym typeface="Comic Sans MS"/>
              </a:rPr>
              <a:t> </a:t>
            </a:r>
            <a:r>
              <a:rPr lang="tr-TR" sz="3200" b="0" i="0" u="none" dirty="0" smtClean="0">
                <a:solidFill>
                  <a:schemeClr val="dk1"/>
                </a:solidFill>
                <a:latin typeface="Comic Sans MS"/>
                <a:ea typeface="Comic Sans MS"/>
                <a:cs typeface="Comic Sans MS"/>
                <a:sym typeface="Comic Sans MS"/>
              </a:rPr>
              <a:t>1</a:t>
            </a:r>
            <a:r>
              <a:rPr lang="en-US" sz="3200" b="0" i="0" u="none" dirty="0" smtClean="0">
                <a:solidFill>
                  <a:schemeClr val="dk1"/>
                </a:solidFill>
                <a:latin typeface="Comic Sans MS"/>
                <a:ea typeface="Comic Sans MS"/>
                <a:cs typeface="Comic Sans MS"/>
                <a:sym typeface="Comic Sans MS"/>
              </a:rPr>
              <a:t>3 </a:t>
            </a:r>
            <a:r>
              <a:rPr lang="en-US" sz="3200" b="0" i="0" u="none" dirty="0" err="1">
                <a:solidFill>
                  <a:schemeClr val="dk1"/>
                </a:solidFill>
                <a:latin typeface="Comic Sans MS"/>
                <a:ea typeface="Comic Sans MS"/>
                <a:cs typeface="Comic Sans MS"/>
                <a:sym typeface="Comic Sans MS"/>
              </a:rPr>
              <a:t>şube</a:t>
            </a:r>
            <a:r>
              <a:rPr lang="en-US" sz="3200" b="0" i="0" u="none" dirty="0">
                <a:solidFill>
                  <a:schemeClr val="dk1"/>
                </a:solidFill>
                <a:latin typeface="Comic Sans MS"/>
                <a:ea typeface="Comic Sans MS"/>
                <a:cs typeface="Comic Sans MS"/>
                <a:sym typeface="Comic Sans MS"/>
              </a:rPr>
              <a:t> </a:t>
            </a:r>
            <a:r>
              <a:rPr lang="en-US" sz="3200" b="0" i="0" u="none" dirty="0" err="1">
                <a:solidFill>
                  <a:schemeClr val="dk1"/>
                </a:solidFill>
                <a:latin typeface="Comic Sans MS"/>
                <a:ea typeface="Comic Sans MS"/>
                <a:cs typeface="Comic Sans MS"/>
                <a:sym typeface="Comic Sans MS"/>
              </a:rPr>
              <a:t>bulunmaktadır</a:t>
            </a:r>
            <a:r>
              <a:rPr lang="en-US" sz="3200" b="0" i="0" u="none" dirty="0">
                <a:solidFill>
                  <a:schemeClr val="dk1"/>
                </a:solidFill>
                <a:latin typeface="Comic Sans MS"/>
                <a:ea typeface="Comic Sans MS"/>
                <a:cs typeface="Comic Sans MS"/>
                <a:sym typeface="Comic Sans MS"/>
              </a:rPr>
              <a:t>. </a:t>
            </a:r>
            <a:r>
              <a:rPr lang="en-US" sz="3200" b="0" i="0" u="none" dirty="0" err="1">
                <a:solidFill>
                  <a:schemeClr val="dk1"/>
                </a:solidFill>
                <a:latin typeface="Comic Sans MS"/>
                <a:ea typeface="Comic Sans MS"/>
                <a:cs typeface="Comic Sans MS"/>
                <a:sym typeface="Comic Sans MS"/>
              </a:rPr>
              <a:t>Bunlar</a:t>
            </a:r>
            <a:r>
              <a:rPr lang="en-US" sz="3200" b="0" i="0" u="none" dirty="0">
                <a:solidFill>
                  <a:schemeClr val="dk1"/>
                </a:solidFill>
                <a:latin typeface="Comic Sans MS"/>
                <a:ea typeface="Comic Sans MS"/>
                <a:cs typeface="Comic Sans MS"/>
                <a:sym typeface="Comic Sans MS"/>
              </a:rPr>
              <a:t> :</a:t>
            </a:r>
            <a:endParaRPr dirty="0"/>
          </a:p>
          <a:p>
            <a:pPr marL="0" marR="0" lvl="0" indent="0" algn="l" rtl="0">
              <a:lnSpc>
                <a:spcPct val="100000"/>
              </a:lnSpc>
              <a:spcBef>
                <a:spcPts val="0"/>
              </a:spcBef>
              <a:spcAft>
                <a:spcPts val="0"/>
              </a:spcAft>
              <a:buClr>
                <a:schemeClr val="dk1"/>
              </a:buClr>
              <a:buSzPts val="3200"/>
              <a:buFont typeface="Comic Sans MS"/>
              <a:buNone/>
            </a:pPr>
            <a:r>
              <a:rPr lang="en-US" sz="3200" b="0" i="0" u="none" dirty="0">
                <a:solidFill>
                  <a:schemeClr val="dk1"/>
                </a:solidFill>
                <a:latin typeface="Comic Sans MS"/>
                <a:ea typeface="Comic Sans MS"/>
                <a:cs typeface="Comic Sans MS"/>
                <a:sym typeface="Comic Sans MS"/>
              </a:rPr>
              <a:t>9. </a:t>
            </a:r>
            <a:r>
              <a:rPr lang="en-US" sz="3200" b="0" i="0" u="none" dirty="0" err="1">
                <a:solidFill>
                  <a:schemeClr val="dk1"/>
                </a:solidFill>
                <a:latin typeface="Comic Sans MS"/>
                <a:ea typeface="Comic Sans MS"/>
                <a:cs typeface="Comic Sans MS"/>
                <a:sym typeface="Comic Sans MS"/>
              </a:rPr>
              <a:t>Sınıflar</a:t>
            </a:r>
            <a:r>
              <a:rPr lang="en-US" sz="3200" b="0" i="0" u="none" dirty="0">
                <a:solidFill>
                  <a:schemeClr val="dk1"/>
                </a:solidFill>
                <a:latin typeface="Comic Sans MS"/>
                <a:ea typeface="Comic Sans MS"/>
                <a:cs typeface="Comic Sans MS"/>
                <a:sym typeface="Comic Sans MS"/>
              </a:rPr>
              <a:t> </a:t>
            </a:r>
            <a:r>
              <a:rPr lang="tr-TR" sz="3200" dirty="0" smtClean="0">
                <a:solidFill>
                  <a:schemeClr val="dk1"/>
                </a:solidFill>
                <a:latin typeface="Comic Sans MS"/>
                <a:ea typeface="Comic Sans MS"/>
                <a:cs typeface="Comic Sans MS"/>
                <a:sym typeface="Comic Sans MS"/>
              </a:rPr>
              <a:t>3 </a:t>
            </a:r>
            <a:r>
              <a:rPr lang="en-US" sz="3200" b="0" i="0" u="none" dirty="0" err="1" smtClean="0">
                <a:solidFill>
                  <a:schemeClr val="dk1"/>
                </a:solidFill>
                <a:latin typeface="Comic Sans MS"/>
                <a:ea typeface="Comic Sans MS"/>
                <a:cs typeface="Comic Sans MS"/>
                <a:sym typeface="Comic Sans MS"/>
              </a:rPr>
              <a:t>adet</a:t>
            </a:r>
            <a:r>
              <a:rPr lang="en-US" sz="3200" b="0" i="0" u="none" dirty="0" smtClean="0">
                <a:solidFill>
                  <a:schemeClr val="dk1"/>
                </a:solidFill>
                <a:latin typeface="Comic Sans MS"/>
                <a:ea typeface="Comic Sans MS"/>
                <a:cs typeface="Comic Sans MS"/>
                <a:sym typeface="Comic Sans MS"/>
              </a:rPr>
              <a:t>- </a:t>
            </a:r>
            <a:r>
              <a:rPr lang="en-US" sz="3200" b="0" i="0" u="none" dirty="0">
                <a:solidFill>
                  <a:schemeClr val="dk1"/>
                </a:solidFill>
                <a:latin typeface="Comic Sans MS"/>
                <a:ea typeface="Comic Sans MS"/>
                <a:cs typeface="Comic Sans MS"/>
                <a:sym typeface="Comic Sans MS"/>
              </a:rPr>
              <a:t>10. </a:t>
            </a:r>
            <a:r>
              <a:rPr lang="en-US" sz="3200" b="0" i="0" u="none" dirty="0" err="1">
                <a:solidFill>
                  <a:schemeClr val="dk1"/>
                </a:solidFill>
                <a:latin typeface="Comic Sans MS"/>
                <a:ea typeface="Comic Sans MS"/>
                <a:cs typeface="Comic Sans MS"/>
                <a:sym typeface="Comic Sans MS"/>
              </a:rPr>
              <a:t>Sınıflar</a:t>
            </a:r>
            <a:r>
              <a:rPr lang="en-US" sz="3200" b="0" i="0" u="none" dirty="0">
                <a:solidFill>
                  <a:schemeClr val="dk1"/>
                </a:solidFill>
                <a:latin typeface="Comic Sans MS"/>
                <a:ea typeface="Comic Sans MS"/>
                <a:cs typeface="Comic Sans MS"/>
                <a:sym typeface="Comic Sans MS"/>
              </a:rPr>
              <a:t> </a:t>
            </a:r>
            <a:r>
              <a:rPr lang="tr-TR" sz="3200" dirty="0" smtClean="0">
                <a:solidFill>
                  <a:schemeClr val="dk1"/>
                </a:solidFill>
                <a:latin typeface="Comic Sans MS"/>
                <a:ea typeface="Comic Sans MS"/>
                <a:cs typeface="Comic Sans MS"/>
                <a:sym typeface="Comic Sans MS"/>
              </a:rPr>
              <a:t>3 </a:t>
            </a:r>
            <a:r>
              <a:rPr lang="en-US" sz="3200" b="0" i="0" u="none" dirty="0" err="1" smtClean="0">
                <a:solidFill>
                  <a:schemeClr val="dk1"/>
                </a:solidFill>
                <a:latin typeface="Comic Sans MS"/>
                <a:ea typeface="Comic Sans MS"/>
                <a:cs typeface="Comic Sans MS"/>
                <a:sym typeface="Comic Sans MS"/>
              </a:rPr>
              <a:t>adet</a:t>
            </a:r>
            <a:endParaRPr dirty="0"/>
          </a:p>
          <a:p>
            <a:pPr marL="0" marR="0" lvl="0" indent="0" algn="l" rtl="0">
              <a:lnSpc>
                <a:spcPct val="100000"/>
              </a:lnSpc>
              <a:spcBef>
                <a:spcPts val="0"/>
              </a:spcBef>
              <a:spcAft>
                <a:spcPts val="0"/>
              </a:spcAft>
              <a:buClr>
                <a:schemeClr val="dk1"/>
              </a:buClr>
              <a:buSzPts val="3200"/>
              <a:buFont typeface="Comic Sans MS"/>
              <a:buNone/>
            </a:pPr>
            <a:r>
              <a:rPr lang="en-US" sz="3200" b="0" i="0" u="none" dirty="0">
                <a:solidFill>
                  <a:schemeClr val="dk1"/>
                </a:solidFill>
                <a:latin typeface="Comic Sans MS"/>
                <a:ea typeface="Comic Sans MS"/>
                <a:cs typeface="Comic Sans MS"/>
                <a:sym typeface="Comic Sans MS"/>
              </a:rPr>
              <a:t>11. </a:t>
            </a:r>
            <a:r>
              <a:rPr lang="en-US" sz="3200" b="0" i="0" u="none" dirty="0" err="1">
                <a:solidFill>
                  <a:schemeClr val="dk1"/>
                </a:solidFill>
                <a:latin typeface="Comic Sans MS"/>
                <a:ea typeface="Comic Sans MS"/>
                <a:cs typeface="Comic Sans MS"/>
                <a:sym typeface="Comic Sans MS"/>
              </a:rPr>
              <a:t>Sınıflar</a:t>
            </a:r>
            <a:r>
              <a:rPr lang="en-US" sz="3200" b="0" i="0" u="none" dirty="0">
                <a:solidFill>
                  <a:schemeClr val="dk1"/>
                </a:solidFill>
                <a:latin typeface="Comic Sans MS"/>
                <a:ea typeface="Comic Sans MS"/>
                <a:cs typeface="Comic Sans MS"/>
                <a:sym typeface="Comic Sans MS"/>
              </a:rPr>
              <a:t> </a:t>
            </a:r>
            <a:r>
              <a:rPr lang="tr-TR" sz="3200" b="0" i="0" u="none" dirty="0" smtClean="0">
                <a:solidFill>
                  <a:schemeClr val="dk1"/>
                </a:solidFill>
                <a:latin typeface="Comic Sans MS"/>
                <a:ea typeface="Comic Sans MS"/>
                <a:cs typeface="Comic Sans MS"/>
                <a:sym typeface="Comic Sans MS"/>
              </a:rPr>
              <a:t>4</a:t>
            </a:r>
            <a:r>
              <a:rPr lang="en-US" sz="3200" b="0" i="0" u="none" dirty="0" smtClean="0">
                <a:solidFill>
                  <a:schemeClr val="dk1"/>
                </a:solidFill>
                <a:latin typeface="Comic Sans MS"/>
                <a:ea typeface="Comic Sans MS"/>
                <a:cs typeface="Comic Sans MS"/>
                <a:sym typeface="Comic Sans MS"/>
              </a:rPr>
              <a:t> </a:t>
            </a:r>
            <a:r>
              <a:rPr lang="en-US" sz="3200" b="0" i="0" u="none" dirty="0">
                <a:solidFill>
                  <a:schemeClr val="dk1"/>
                </a:solidFill>
                <a:latin typeface="Comic Sans MS"/>
                <a:ea typeface="Comic Sans MS"/>
                <a:cs typeface="Comic Sans MS"/>
                <a:sym typeface="Comic Sans MS"/>
              </a:rPr>
              <a:t>adet-12. </a:t>
            </a:r>
            <a:r>
              <a:rPr lang="en-US" sz="3200" b="0" i="0" u="none" dirty="0" err="1">
                <a:solidFill>
                  <a:schemeClr val="dk1"/>
                </a:solidFill>
                <a:latin typeface="Comic Sans MS"/>
                <a:ea typeface="Comic Sans MS"/>
                <a:cs typeface="Comic Sans MS"/>
                <a:sym typeface="Comic Sans MS"/>
              </a:rPr>
              <a:t>Sınıflar</a:t>
            </a:r>
            <a:r>
              <a:rPr lang="en-US" sz="3200" b="0" i="0" u="none" dirty="0">
                <a:solidFill>
                  <a:schemeClr val="dk1"/>
                </a:solidFill>
                <a:latin typeface="Comic Sans MS"/>
                <a:ea typeface="Comic Sans MS"/>
                <a:cs typeface="Comic Sans MS"/>
                <a:sym typeface="Comic Sans MS"/>
              </a:rPr>
              <a:t> </a:t>
            </a:r>
            <a:r>
              <a:rPr lang="tr-TR" sz="3200" dirty="0" smtClean="0">
                <a:solidFill>
                  <a:schemeClr val="dk1"/>
                </a:solidFill>
                <a:latin typeface="Comic Sans MS"/>
                <a:ea typeface="Comic Sans MS"/>
                <a:cs typeface="Comic Sans MS"/>
                <a:sym typeface="Comic Sans MS"/>
              </a:rPr>
              <a:t>3 </a:t>
            </a:r>
            <a:r>
              <a:rPr lang="en-US" sz="3200" b="0" i="0" u="none" dirty="0" err="1" smtClean="0">
                <a:solidFill>
                  <a:schemeClr val="dk1"/>
                </a:solidFill>
                <a:latin typeface="Comic Sans MS"/>
                <a:ea typeface="Comic Sans MS"/>
                <a:cs typeface="Comic Sans MS"/>
                <a:sym typeface="Comic Sans MS"/>
              </a:rPr>
              <a:t>adet</a:t>
            </a:r>
            <a:endParaRPr lang="tr-TR" sz="3200" b="0" i="0" u="none" dirty="0" smtClean="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dk1"/>
              </a:buClr>
              <a:buSzPts val="3200"/>
              <a:buFont typeface="Comic Sans MS"/>
              <a:buNone/>
            </a:pPr>
            <a:endParaRPr lang="tr-TR" sz="3200" dirty="0">
              <a:solidFill>
                <a:schemeClr val="dk1"/>
              </a:solidFill>
              <a:latin typeface="Comic Sans MS"/>
              <a:sym typeface="Comic Sans MS"/>
            </a:endParaRPr>
          </a:p>
        </p:txBody>
      </p:sp>
      <p:sp>
        <p:nvSpPr>
          <p:cNvPr id="377" name="Google Shape;377;p51"/>
          <p:cNvSpPr txBox="1"/>
          <p:nvPr/>
        </p:nvSpPr>
        <p:spPr>
          <a:xfrm>
            <a:off x="2041525" y="803275"/>
            <a:ext cx="18420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2400" b="0" i="0" u="none">
              <a:solidFill>
                <a:schemeClr val="lt1"/>
              </a:solidFill>
              <a:latin typeface="Times New Roman"/>
              <a:ea typeface="Times New Roman"/>
              <a:cs typeface="Times New Roman"/>
              <a:sym typeface="Times New Roman"/>
            </a:endParaRPr>
          </a:p>
        </p:txBody>
      </p:sp>
      <p:sp>
        <p:nvSpPr>
          <p:cNvPr id="378" name="Google Shape;378;p51"/>
          <p:cNvSpPr txBox="1"/>
          <p:nvPr/>
        </p:nvSpPr>
        <p:spPr>
          <a:xfrm>
            <a:off x="3214687" y="260350"/>
            <a:ext cx="3343200" cy="15696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2400"/>
              <a:buFont typeface="Comic Sans MS"/>
              <a:buNone/>
            </a:pPr>
            <a:endParaRPr lang="tr-TR" sz="2400" b="1" i="1" u="sng" dirty="0" smtClean="0">
              <a:solidFill>
                <a:srgbClr val="FFFF00"/>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FFFF00"/>
              </a:buClr>
              <a:buSzPts val="2400"/>
              <a:buFont typeface="Comic Sans MS"/>
              <a:buNone/>
            </a:pPr>
            <a:endParaRPr lang="tr-TR" sz="2400" b="1" i="1" u="sng" dirty="0">
              <a:solidFill>
                <a:srgbClr val="FFFF00"/>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FFFF00"/>
              </a:buClr>
              <a:buSzPts val="2400"/>
              <a:buFont typeface="Comic Sans MS"/>
              <a:buNone/>
            </a:pPr>
            <a:r>
              <a:rPr lang="en-US" sz="2400" b="1" i="1" u="sng" dirty="0" smtClean="0">
                <a:solidFill>
                  <a:srgbClr val="FFFF00"/>
                </a:solidFill>
                <a:latin typeface="Comic Sans MS"/>
                <a:ea typeface="Comic Sans MS"/>
                <a:cs typeface="Comic Sans MS"/>
                <a:sym typeface="Comic Sans MS"/>
              </a:rPr>
              <a:t>OKULUN </a:t>
            </a:r>
            <a:r>
              <a:rPr lang="en-US" sz="2400" b="1" i="1" u="sng" dirty="0">
                <a:solidFill>
                  <a:srgbClr val="FFFF00"/>
                </a:solidFill>
                <a:latin typeface="Comic Sans MS"/>
                <a:ea typeface="Comic Sans MS"/>
                <a:cs typeface="Comic Sans MS"/>
                <a:sym typeface="Comic Sans MS"/>
              </a:rPr>
              <a:t>BÖLÜMLERİ</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78"/>
                                        </p:tgtEl>
                                        <p:attrNameLst>
                                          <p:attrName>style.visibility</p:attrName>
                                        </p:attrNameLst>
                                      </p:cBhvr>
                                      <p:to>
                                        <p:strVal val="visible"/>
                                      </p:to>
                                    </p:set>
                                    <p:anim calcmode="lin" valueType="num">
                                      <p:cBhvr additive="base">
                                        <p:cTn id="7" dur="500"/>
                                        <p:tgtEl>
                                          <p:spTgt spid="378"/>
                                        </p:tgtEl>
                                        <p:attrNameLst>
                                          <p:attrName>ppt_x</p:attrName>
                                        </p:attrNameLst>
                                      </p:cBhvr>
                                      <p:tavLst>
                                        <p:tav tm="0">
                                          <p:val>
                                            <p:strVal val="#ppt_x-1"/>
                                          </p:val>
                                        </p:tav>
                                        <p:tav tm="100000">
                                          <p:val>
                                            <p:strVal val="#ppt_x"/>
                                          </p:val>
                                        </p:tav>
                                      </p:tavLst>
                                    </p:anim>
                                  </p:childTnLst>
                                </p:cTn>
                              </p:par>
                              <p:par>
                                <p:cTn id="8" presetID="23" presetClass="entr" presetSubtype="16" fill="hold" nodeType="withEffect">
                                  <p:stCondLst>
                                    <p:cond delay="0"/>
                                  </p:stCondLst>
                                  <p:childTnLst>
                                    <p:set>
                                      <p:cBhvr>
                                        <p:cTn id="9" dur="1" fill="hold">
                                          <p:stCondLst>
                                            <p:cond delay="0"/>
                                          </p:stCondLst>
                                        </p:cTn>
                                        <p:tgtEl>
                                          <p:spTgt spid="376"/>
                                        </p:tgtEl>
                                        <p:attrNameLst>
                                          <p:attrName>style.visibility</p:attrName>
                                        </p:attrNameLst>
                                      </p:cBhvr>
                                      <p:to>
                                        <p:strVal val="visible"/>
                                      </p:to>
                                    </p:set>
                                    <p:anim calcmode="lin" valueType="num">
                                      <p:cBhvr additive="base">
                                        <p:cTn id="10" dur="500"/>
                                        <p:tgtEl>
                                          <p:spTgt spid="376"/>
                                        </p:tgtEl>
                                        <p:attrNameLst>
                                          <p:attrName>ppt_w</p:attrName>
                                        </p:attrNameLst>
                                      </p:cBhvr>
                                      <p:tavLst>
                                        <p:tav tm="0">
                                          <p:val>
                                            <p:strVal val="0"/>
                                          </p:val>
                                        </p:tav>
                                        <p:tav tm="100000">
                                          <p:val>
                                            <p:strVal val="#ppt_w"/>
                                          </p:val>
                                        </p:tav>
                                      </p:tavLst>
                                    </p:anim>
                                    <p:anim calcmode="lin" valueType="num">
                                      <p:cBhvr additive="base">
                                        <p:cTn id="11" dur="500"/>
                                        <p:tgtEl>
                                          <p:spTgt spid="37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81"/>
          <p:cNvSpPr txBox="1">
            <a:spLocks noGrp="1"/>
          </p:cNvSpPr>
          <p:nvPr>
            <p:ph type="title"/>
          </p:nvPr>
        </p:nvSpPr>
        <p:spPr>
          <a:xfrm>
            <a:off x="457200" y="274637"/>
            <a:ext cx="8229600" cy="5818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2800"/>
              <a:buFont typeface="Garamond"/>
              <a:buNone/>
            </a:pPr>
            <a:r>
              <a:rPr lang="en-US" sz="2800" b="1" i="0" u="none">
                <a:solidFill>
                  <a:srgbClr val="C00000"/>
                </a:solidFill>
                <a:latin typeface="Garamond"/>
                <a:ea typeface="Garamond"/>
                <a:cs typeface="Garamond"/>
                <a:sym typeface="Garamond"/>
              </a:rPr>
              <a:t>Cezaya neden olan davranış ve fiilin tekrarlanması</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MADDE 166- (1) </a:t>
            </a:r>
            <a:r>
              <a:rPr lang="en-US" sz="2400" b="1" i="0" u="none">
                <a:solidFill>
                  <a:srgbClr val="11030D"/>
                </a:solidFill>
                <a:latin typeface="Garamond"/>
                <a:ea typeface="Garamond"/>
                <a:cs typeface="Garamond"/>
                <a:sym typeface="Garamond"/>
              </a:rPr>
              <a:t>Disiplin cezası verilmesine sebep olmuş bir fiil veya davranışın bir öğretim yılı içerisinde tekrarında veya aynı cezayı gerektiren farklı bir fiil veya davranışın gerçekleşmesinde bir derece ağır ceza uygulanır.</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rgbClr val="C00000"/>
                </a:solidFill>
                <a:latin typeface="Garamond"/>
                <a:ea typeface="Garamond"/>
                <a:cs typeface="Garamond"/>
                <a:sym typeface="Garamond"/>
              </a:rPr>
              <a:t>Davranış puanının indirilmesi</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MADDE 170- (1) Her ders yılı başında öğrencilerin davranış puanı </a:t>
            </a:r>
            <a:r>
              <a:rPr lang="en-US" sz="2800" b="1" i="0" u="none">
                <a:solidFill>
                  <a:srgbClr val="FFFF00"/>
                </a:solidFill>
                <a:latin typeface="Garamond"/>
                <a:ea typeface="Garamond"/>
                <a:cs typeface="Garamond"/>
                <a:sym typeface="Garamond"/>
              </a:rPr>
              <a:t>100</a:t>
            </a:r>
            <a:r>
              <a:rPr lang="en-US" sz="2800" b="1" i="0" u="none">
                <a:solidFill>
                  <a:schemeClr val="dk1"/>
                </a:solidFill>
                <a:latin typeface="Garamond"/>
                <a:ea typeface="Garamond"/>
                <a:cs typeface="Garamond"/>
                <a:sym typeface="Garamond"/>
              </a:rPr>
              <a:t>’dür.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(2) Ceza alan öğrencilerin davranış puanlarından;</a:t>
            </a:r>
            <a:br>
              <a:rPr lang="en-US" sz="2800" b="1" i="0" u="none">
                <a:solidFill>
                  <a:schemeClr val="dk1"/>
                </a:solidFill>
                <a:latin typeface="Garamond"/>
                <a:ea typeface="Garamond"/>
                <a:cs typeface="Garamond"/>
                <a:sym typeface="Garamond"/>
              </a:rPr>
            </a:br>
            <a:r>
              <a:rPr lang="en-US" sz="2800" b="1" i="0" u="none">
                <a:solidFill>
                  <a:srgbClr val="FFC000"/>
                </a:solidFill>
                <a:latin typeface="Garamond"/>
                <a:ea typeface="Garamond"/>
                <a:cs typeface="Garamond"/>
                <a:sym typeface="Garamond"/>
              </a:rPr>
              <a:t>Kınama cezası için </a:t>
            </a:r>
            <a:r>
              <a:rPr lang="en-US" sz="2800" b="1" i="0" u="none">
                <a:solidFill>
                  <a:srgbClr val="C00000"/>
                </a:solidFill>
                <a:latin typeface="Garamond"/>
                <a:ea typeface="Garamond"/>
                <a:cs typeface="Garamond"/>
                <a:sym typeface="Garamond"/>
              </a:rPr>
              <a:t>10, </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rgbClr val="FFC000"/>
                </a:solidFill>
                <a:latin typeface="Garamond"/>
                <a:ea typeface="Garamond"/>
                <a:cs typeface="Garamond"/>
                <a:sym typeface="Garamond"/>
              </a:rPr>
              <a:t>Okuldan kısa süreli uzaklaştırma cezası için </a:t>
            </a:r>
            <a:r>
              <a:rPr lang="en-US" sz="2800" b="1" i="0" u="none">
                <a:solidFill>
                  <a:srgbClr val="C00000"/>
                </a:solidFill>
                <a:latin typeface="Garamond"/>
                <a:ea typeface="Garamond"/>
                <a:cs typeface="Garamond"/>
                <a:sym typeface="Garamond"/>
              </a:rPr>
              <a:t>20,</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rgbClr val="FFC000"/>
                </a:solidFill>
                <a:latin typeface="Garamond"/>
                <a:ea typeface="Garamond"/>
                <a:cs typeface="Garamond"/>
                <a:sym typeface="Garamond"/>
              </a:rPr>
              <a:t>Okul değiştirme cezası için </a:t>
            </a:r>
            <a:r>
              <a:rPr lang="en-US" sz="2800" b="1" i="0" u="none">
                <a:solidFill>
                  <a:srgbClr val="C00000"/>
                </a:solidFill>
                <a:latin typeface="Garamond"/>
                <a:ea typeface="Garamond"/>
                <a:cs typeface="Garamond"/>
                <a:sym typeface="Garamond"/>
              </a:rPr>
              <a:t>40,</a:t>
            </a:r>
            <a:r>
              <a:rPr lang="en-US" sz="2800" b="1" i="0" u="none">
                <a:solidFill>
                  <a:schemeClr val="dk1"/>
                </a:solidFill>
                <a:latin typeface="Garamond"/>
                <a:ea typeface="Garamond"/>
                <a:cs typeface="Garamond"/>
                <a:sym typeface="Garamond"/>
              </a:rPr>
              <a:t/>
            </a:r>
            <a:br>
              <a:rPr lang="en-US" sz="2800" b="1" i="0" u="none">
                <a:solidFill>
                  <a:schemeClr val="dk1"/>
                </a:solidFill>
                <a:latin typeface="Garamond"/>
                <a:ea typeface="Garamond"/>
                <a:cs typeface="Garamond"/>
                <a:sym typeface="Garamond"/>
              </a:rPr>
            </a:br>
            <a:r>
              <a:rPr lang="en-US" sz="2800" b="1" i="0" u="none">
                <a:solidFill>
                  <a:schemeClr val="dk1"/>
                </a:solidFill>
                <a:latin typeface="Garamond"/>
                <a:ea typeface="Garamond"/>
                <a:cs typeface="Garamond"/>
                <a:sym typeface="Garamond"/>
              </a:rPr>
              <a:t>ç) Örgün eğitim dışına çıkarma cezası için </a:t>
            </a:r>
            <a:r>
              <a:rPr lang="en-US" sz="2800" b="1" i="0" u="none">
                <a:solidFill>
                  <a:srgbClr val="C00000"/>
                </a:solidFill>
                <a:latin typeface="Garamond"/>
                <a:ea typeface="Garamond"/>
                <a:cs typeface="Garamond"/>
                <a:sym typeface="Garamond"/>
              </a:rPr>
              <a:t>80</a:t>
            </a:r>
            <a:r>
              <a:rPr lang="en-US" sz="2800" b="1" i="0" u="none">
                <a:solidFill>
                  <a:schemeClr val="dk1"/>
                </a:solidFill>
                <a:latin typeface="Garamond"/>
                <a:ea typeface="Garamond"/>
                <a:cs typeface="Garamond"/>
                <a:sym typeface="Garamond"/>
              </a:rPr>
              <a:t> puan indirilir.</a:t>
            </a:r>
            <a:br>
              <a:rPr lang="en-US" sz="2800" b="1" i="0" u="none">
                <a:solidFill>
                  <a:schemeClr val="dk1"/>
                </a:solidFill>
                <a:latin typeface="Garamond"/>
                <a:ea typeface="Garamond"/>
                <a:cs typeface="Garamond"/>
                <a:sym typeface="Garamond"/>
              </a:rPr>
            </a:b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82"/>
          <p:cNvSpPr txBox="1">
            <a:spLocks noGrp="1"/>
          </p:cNvSpPr>
          <p:nvPr>
            <p:ph type="title"/>
          </p:nvPr>
        </p:nvSpPr>
        <p:spPr>
          <a:xfrm>
            <a:off x="642937" y="274637"/>
            <a:ext cx="8215200" cy="6369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2800"/>
              <a:buFont typeface="Garamond"/>
              <a:buNone/>
            </a:pPr>
            <a:r>
              <a:rPr lang="en-US" sz="2800" b="1" i="0" u="none">
                <a:solidFill>
                  <a:srgbClr val="C00000"/>
                </a:solidFill>
                <a:latin typeface="Garamond"/>
                <a:ea typeface="Garamond"/>
                <a:cs typeface="Garamond"/>
                <a:sym typeface="Garamond"/>
              </a:rPr>
              <a:t>Kılık ve kıyafet sınırlamaları </a:t>
            </a:r>
            <a:r>
              <a:rPr lang="en-US" sz="1800" b="1" i="0" u="none">
                <a:solidFill>
                  <a:schemeClr val="dk1"/>
                </a:solidFill>
                <a:latin typeface="Garamond"/>
                <a:ea typeface="Garamond"/>
                <a:cs typeface="Garamond"/>
                <a:sym typeface="Garamond"/>
              </a:rPr>
              <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MADDE 4 – (1) Öğrenciler;</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a) Öğrenim gördükleri okulun arması ve rozeti dışında nişan, arma, sembol, rozet ve benzeri takılar takamaz,</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b) İnsan sağlığını olumsuz yönde etkileyen ve mevsim şartlarına uygun olmayan kıyafetler giyemez,</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c) Yırtık veya delikli kıyafetler ile şeffaf kıyafetler giyemez,</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ç) Vücut hatlarını belli eden şort, tayt gibi kıyafetler ile diz üstü etek, derin yırtmaçlı etek, kısa pantolon, kolsuz tişört ve kolsuz gömlek giyemez,</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d) Okullarda yüzü açık bulunur; siyasî sembol içeren simge, şekil ve yazıların yer aldığı fular, bere, şapka, çanta ve benzeri materyalleri kullanamaz; saç boyama, vücuda dövme ve makyaj yapamaz, pirsing takamaz, bıyık ve sakal bırakamaz,</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
            </a:r>
            <a:br>
              <a:rPr lang="en-US" sz="1800" b="1" i="0" u="none">
                <a:solidFill>
                  <a:schemeClr val="dk1"/>
                </a:solidFill>
                <a:latin typeface="Garamond"/>
                <a:ea typeface="Garamond"/>
                <a:cs typeface="Garamond"/>
                <a:sym typeface="Garamond"/>
              </a:rPr>
            </a:br>
            <a:r>
              <a:rPr lang="en-US" sz="1800" b="1" i="0" u="none">
                <a:solidFill>
                  <a:schemeClr val="dk1"/>
                </a:solidFill>
                <a:latin typeface="Garamond"/>
                <a:ea typeface="Garamond"/>
                <a:cs typeface="Garamond"/>
                <a:sym typeface="Garamond"/>
              </a:rPr>
              <a:t>e) Okul öncesi eğitim kurumlarında ve ilkokullarda okul içinde baş açık bulunur.</a:t>
            </a:r>
            <a:br>
              <a:rPr lang="en-US" sz="1800" b="1" i="0" u="none">
                <a:solidFill>
                  <a:schemeClr val="dk1"/>
                </a:solidFill>
                <a:latin typeface="Garamond"/>
                <a:ea typeface="Garamond"/>
                <a:cs typeface="Garamond"/>
                <a:sym typeface="Garamond"/>
              </a:rPr>
            </a:br>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83"/>
          <p:cNvSpPr txBox="1">
            <a:spLocks noGrp="1"/>
          </p:cNvSpPr>
          <p:nvPr>
            <p:ph type="title"/>
          </p:nvPr>
        </p:nvSpPr>
        <p:spPr>
          <a:xfrm>
            <a:off x="457200" y="274636"/>
            <a:ext cx="8229600" cy="6430963"/>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1800"/>
              <a:buFont typeface="Garamond"/>
              <a:buNone/>
            </a:pPr>
            <a:r>
              <a:rPr lang="tr-TR" sz="3200" b="1" i="0" u="none" dirty="0" smtClean="0">
                <a:solidFill>
                  <a:srgbClr val="C00000"/>
                </a:solidFill>
                <a:effectLst>
                  <a:outerShdw blurRad="38100" dist="38100" dir="2700000" algn="tl">
                    <a:srgbClr val="000000">
                      <a:alpha val="43137"/>
                    </a:srgbClr>
                  </a:outerShdw>
                </a:effectLst>
                <a:latin typeface="Garamond"/>
                <a:ea typeface="Garamond"/>
                <a:cs typeface="Garamond"/>
                <a:sym typeface="Garamond"/>
              </a:rPr>
              <a:t/>
            </a:r>
            <a:br>
              <a:rPr lang="tr-TR" sz="3200" b="1" i="0" u="none" dirty="0" smtClean="0">
                <a:solidFill>
                  <a:srgbClr val="C00000"/>
                </a:solidFill>
                <a:effectLst>
                  <a:outerShdw blurRad="38100" dist="38100" dir="2700000" algn="tl">
                    <a:srgbClr val="000000">
                      <a:alpha val="43137"/>
                    </a:srgbClr>
                  </a:outerShdw>
                </a:effectLst>
                <a:latin typeface="Garamond"/>
                <a:ea typeface="Garamond"/>
                <a:cs typeface="Garamond"/>
                <a:sym typeface="Garamond"/>
              </a:rPr>
            </a:br>
            <a:r>
              <a:rPr lang="en-US" sz="3200" b="1" i="0" u="none" dirty="0" err="1" smtClean="0">
                <a:solidFill>
                  <a:srgbClr val="C00000"/>
                </a:solidFill>
                <a:effectLst>
                  <a:outerShdw blurRad="38100" dist="38100" dir="2700000" algn="tl">
                    <a:srgbClr val="000000">
                      <a:alpha val="43137"/>
                    </a:srgbClr>
                  </a:outerShdw>
                </a:effectLst>
                <a:latin typeface="Garamond"/>
                <a:ea typeface="Garamond"/>
                <a:cs typeface="Garamond"/>
                <a:sym typeface="Garamond"/>
              </a:rPr>
              <a:t>Disiplin</a:t>
            </a:r>
            <a:r>
              <a:rPr lang="en-US" sz="3200" b="1" i="0" u="none" dirty="0" smtClean="0">
                <a:solidFill>
                  <a:srgbClr val="C00000"/>
                </a:solidFill>
                <a:effectLst>
                  <a:outerShdw blurRad="38100" dist="38100" dir="2700000" algn="tl">
                    <a:srgbClr val="000000">
                      <a:alpha val="43137"/>
                    </a:srgbClr>
                  </a:outerShdw>
                </a:effectLst>
                <a:latin typeface="Garamond"/>
                <a:ea typeface="Garamond"/>
                <a:cs typeface="Garamond"/>
                <a:sym typeface="Garamond"/>
              </a:rPr>
              <a:t> </a:t>
            </a:r>
            <a:r>
              <a:rPr lang="en-US" sz="3200" b="1" i="0" u="none" dirty="0" err="1">
                <a:solidFill>
                  <a:srgbClr val="C00000"/>
                </a:solidFill>
                <a:effectLst>
                  <a:outerShdw blurRad="38100" dist="38100" dir="2700000" algn="tl">
                    <a:srgbClr val="000000">
                      <a:alpha val="43137"/>
                    </a:srgbClr>
                  </a:outerShdw>
                </a:effectLst>
                <a:latin typeface="Garamond"/>
                <a:ea typeface="Garamond"/>
                <a:cs typeface="Garamond"/>
                <a:sym typeface="Garamond"/>
              </a:rPr>
              <a:t>cezasını</a:t>
            </a:r>
            <a:r>
              <a:rPr lang="en-US" sz="3200" b="1" i="0" u="none" dirty="0">
                <a:solidFill>
                  <a:srgbClr val="C00000"/>
                </a:solidFill>
                <a:effectLst>
                  <a:outerShdw blurRad="38100" dist="38100" dir="2700000" algn="tl">
                    <a:srgbClr val="000000">
                      <a:alpha val="43137"/>
                    </a:srgbClr>
                  </a:outerShdw>
                </a:effectLst>
                <a:latin typeface="Garamond"/>
                <a:ea typeface="Garamond"/>
                <a:cs typeface="Garamond"/>
                <a:sym typeface="Garamond"/>
              </a:rPr>
              <a:t> </a:t>
            </a:r>
            <a:r>
              <a:rPr lang="en-US" sz="3200" b="1" i="0" u="none" dirty="0" err="1">
                <a:solidFill>
                  <a:srgbClr val="C00000"/>
                </a:solidFill>
                <a:effectLst>
                  <a:outerShdw blurRad="38100" dist="38100" dir="2700000" algn="tl">
                    <a:srgbClr val="000000">
                      <a:alpha val="43137"/>
                    </a:srgbClr>
                  </a:outerShdw>
                </a:effectLst>
                <a:latin typeface="Garamond"/>
                <a:ea typeface="Garamond"/>
                <a:cs typeface="Garamond"/>
                <a:sym typeface="Garamond"/>
              </a:rPr>
              <a:t>gerektiren</a:t>
            </a:r>
            <a:r>
              <a:rPr lang="en-US" sz="3200" b="1" i="0" u="none" dirty="0">
                <a:solidFill>
                  <a:srgbClr val="C00000"/>
                </a:solidFill>
                <a:effectLst>
                  <a:outerShdw blurRad="38100" dist="38100" dir="2700000" algn="tl">
                    <a:srgbClr val="000000">
                      <a:alpha val="43137"/>
                    </a:srgbClr>
                  </a:outerShdw>
                </a:effectLst>
                <a:latin typeface="Garamond"/>
                <a:ea typeface="Garamond"/>
                <a:cs typeface="Garamond"/>
                <a:sym typeface="Garamond"/>
              </a:rPr>
              <a:t> </a:t>
            </a:r>
            <a:r>
              <a:rPr lang="en-US" sz="3200" b="1" i="0" u="none" dirty="0" err="1">
                <a:solidFill>
                  <a:srgbClr val="C00000"/>
                </a:solidFill>
                <a:effectLst>
                  <a:outerShdw blurRad="38100" dist="38100" dir="2700000" algn="tl">
                    <a:srgbClr val="000000">
                      <a:alpha val="43137"/>
                    </a:srgbClr>
                  </a:outerShdw>
                </a:effectLst>
                <a:latin typeface="Garamond"/>
                <a:ea typeface="Garamond"/>
                <a:cs typeface="Garamond"/>
                <a:sym typeface="Garamond"/>
              </a:rPr>
              <a:t>davranış</a:t>
            </a:r>
            <a:r>
              <a:rPr lang="en-US" sz="3200" b="1" i="0" u="none" dirty="0">
                <a:solidFill>
                  <a:srgbClr val="C00000"/>
                </a:solidFill>
                <a:effectLst>
                  <a:outerShdw blurRad="38100" dist="38100" dir="2700000" algn="tl">
                    <a:srgbClr val="000000">
                      <a:alpha val="43137"/>
                    </a:srgbClr>
                  </a:outerShdw>
                </a:effectLst>
                <a:latin typeface="Garamond"/>
                <a:ea typeface="Garamond"/>
                <a:cs typeface="Garamond"/>
                <a:sym typeface="Garamond"/>
              </a:rPr>
              <a:t> </a:t>
            </a:r>
            <a:r>
              <a:rPr lang="en-US" sz="3200" b="1" i="0" u="none" dirty="0" err="1">
                <a:solidFill>
                  <a:srgbClr val="C00000"/>
                </a:solidFill>
                <a:effectLst>
                  <a:outerShdw blurRad="38100" dist="38100" dir="2700000" algn="tl">
                    <a:srgbClr val="000000">
                      <a:alpha val="43137"/>
                    </a:srgbClr>
                  </a:outerShdw>
                </a:effectLst>
                <a:latin typeface="Garamond"/>
                <a:ea typeface="Garamond"/>
                <a:cs typeface="Garamond"/>
                <a:sym typeface="Garamond"/>
              </a:rPr>
              <a:t>ve</a:t>
            </a:r>
            <a:r>
              <a:rPr lang="en-US" sz="3200" b="1" i="0" u="none" dirty="0">
                <a:solidFill>
                  <a:srgbClr val="C00000"/>
                </a:solidFill>
                <a:effectLst>
                  <a:outerShdw blurRad="38100" dist="38100" dir="2700000" algn="tl">
                    <a:srgbClr val="000000">
                      <a:alpha val="43137"/>
                    </a:srgbClr>
                  </a:outerShdw>
                </a:effectLst>
                <a:latin typeface="Garamond"/>
                <a:ea typeface="Garamond"/>
                <a:cs typeface="Garamond"/>
                <a:sym typeface="Garamond"/>
              </a:rPr>
              <a:t> </a:t>
            </a:r>
            <a:r>
              <a:rPr lang="en-US" sz="3200" b="1" i="0" u="none" dirty="0" err="1">
                <a:solidFill>
                  <a:srgbClr val="C00000"/>
                </a:solidFill>
                <a:effectLst>
                  <a:outerShdw blurRad="38100" dist="38100" dir="2700000" algn="tl">
                    <a:srgbClr val="000000">
                      <a:alpha val="43137"/>
                    </a:srgbClr>
                  </a:outerShdw>
                </a:effectLst>
                <a:latin typeface="Garamond"/>
                <a:ea typeface="Garamond"/>
                <a:cs typeface="Garamond"/>
                <a:sym typeface="Garamond"/>
              </a:rPr>
              <a:t>fiiller</a:t>
            </a:r>
            <a:r>
              <a:rPr lang="en-US" sz="1800" b="1" i="0" u="none" dirty="0">
                <a:solidFill>
                  <a:schemeClr val="dk1"/>
                </a:solidFill>
                <a:latin typeface="Garamond"/>
                <a:ea typeface="Garamond"/>
                <a:cs typeface="Garamond"/>
                <a:sym typeface="Garamond"/>
              </a:rPr>
              <a:t/>
            </a:r>
            <a:br>
              <a:rPr lang="en-US" sz="1800" b="1" i="0" u="none" dirty="0">
                <a:solidFill>
                  <a:schemeClr val="dk1"/>
                </a:solidFill>
                <a:latin typeface="Garamond"/>
                <a:ea typeface="Garamond"/>
                <a:cs typeface="Garamond"/>
                <a:sym typeface="Garamond"/>
              </a:rPr>
            </a:br>
            <a:r>
              <a:rPr lang="en-US" sz="2400" b="0" i="0" u="none" dirty="0">
                <a:solidFill>
                  <a:schemeClr val="dk1"/>
                </a:solidFill>
                <a:latin typeface="+mn-lt"/>
                <a:sym typeface="Garamond"/>
              </a:rPr>
              <a:t>MADDE 164- (1) </a:t>
            </a:r>
            <a:r>
              <a:rPr lang="en-US" sz="2400" b="0" i="0" u="none" dirty="0" err="1">
                <a:solidFill>
                  <a:schemeClr val="dk1"/>
                </a:solidFill>
                <a:latin typeface="+mn-lt"/>
                <a:sym typeface="Garamond"/>
              </a:rPr>
              <a:t>Kınama</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cezasını</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gerektiren</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davranışlar</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ve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fiiller</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şunlardır</a:t>
            </a:r>
            <a:r>
              <a:rPr lang="en-US" sz="2400" b="0" i="0" u="none" dirty="0">
                <a:solidFill>
                  <a:schemeClr val="dk1"/>
                </a:solidFill>
                <a:latin typeface="+mn-lt"/>
                <a:sym typeface="Garamond"/>
              </a:rPr>
              <a:t>:</a:t>
            </a:r>
            <a:br>
              <a:rPr lang="en-US" sz="2400" b="0" i="0" u="none" dirty="0">
                <a:solidFill>
                  <a:schemeClr val="dk1"/>
                </a:solidFill>
                <a:latin typeface="+mn-lt"/>
                <a:sym typeface="Garamond"/>
              </a:rPr>
            </a:br>
            <a:r>
              <a:rPr lang="en-US" sz="2400" b="0" i="0" u="none" dirty="0">
                <a:solidFill>
                  <a:schemeClr val="dk1"/>
                </a:solidFill>
                <a:latin typeface="+mn-lt"/>
                <a:sym typeface="Garamond"/>
              </a:rPr>
              <a:t>a) </a:t>
            </a:r>
            <a:r>
              <a:rPr lang="en-US" sz="2400" b="0" i="0" u="none" dirty="0" err="1">
                <a:solidFill>
                  <a:schemeClr val="dk1"/>
                </a:solidFill>
                <a:latin typeface="+mn-lt"/>
                <a:sym typeface="Garamond"/>
              </a:rPr>
              <a:t>Okulu</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çevresini</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ve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eşyasını</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kirletmek</a:t>
            </a:r>
            <a:r>
              <a:rPr lang="en-US" sz="2400" b="0" i="0" u="none" dirty="0">
                <a:solidFill>
                  <a:schemeClr val="dk1"/>
                </a:solidFill>
                <a:latin typeface="+mn-lt"/>
                <a:sym typeface="Garamond"/>
              </a:rPr>
              <a:t>,</a:t>
            </a:r>
            <a:br>
              <a:rPr lang="en-US" sz="2400" b="0" i="0" u="none" dirty="0">
                <a:solidFill>
                  <a:schemeClr val="dk1"/>
                </a:solidFill>
                <a:latin typeface="+mn-lt"/>
                <a:sym typeface="Garamond"/>
              </a:rPr>
            </a:br>
            <a:r>
              <a:rPr lang="en-US" sz="2400" b="0" i="0" u="none" dirty="0">
                <a:solidFill>
                  <a:schemeClr val="dk1"/>
                </a:solidFill>
                <a:latin typeface="+mn-lt"/>
                <a:sym typeface="Garamond"/>
              </a:rPr>
              <a:t>b) </a:t>
            </a:r>
            <a:r>
              <a:rPr lang="en-US" sz="2400" b="0" i="0" u="none" dirty="0" err="1">
                <a:solidFill>
                  <a:schemeClr val="dk1"/>
                </a:solidFill>
                <a:latin typeface="+mn-lt"/>
                <a:sym typeface="Garamond"/>
              </a:rPr>
              <a:t>Yapması</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gereken</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görevleri</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yapmamak</a:t>
            </a:r>
            <a:r>
              <a:rPr lang="en-US" sz="2400" b="0" i="0" u="none" dirty="0">
                <a:solidFill>
                  <a:schemeClr val="dk1"/>
                </a:solidFill>
                <a:latin typeface="+mn-lt"/>
                <a:sym typeface="Garamond"/>
              </a:rPr>
              <a:t>,</a:t>
            </a:r>
            <a:br>
              <a:rPr lang="en-US" sz="2400" b="0" i="0" u="none" dirty="0">
                <a:solidFill>
                  <a:schemeClr val="dk1"/>
                </a:solidFill>
                <a:latin typeface="+mn-lt"/>
                <a:sym typeface="Garamond"/>
              </a:rPr>
            </a:br>
            <a:r>
              <a:rPr lang="en-US" sz="2400" b="0" i="0" u="none" dirty="0">
                <a:solidFill>
                  <a:schemeClr val="dk1"/>
                </a:solidFill>
                <a:latin typeface="+mn-lt"/>
                <a:sym typeface="Garamond"/>
              </a:rPr>
              <a:t>c) </a:t>
            </a:r>
            <a:r>
              <a:rPr lang="en-US" sz="2400" b="0" i="0" u="none" dirty="0" err="1">
                <a:solidFill>
                  <a:schemeClr val="dk1"/>
                </a:solidFill>
                <a:latin typeface="+mn-lt"/>
                <a:sym typeface="Garamond"/>
              </a:rPr>
              <a:t>Kılık-kıyafete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ilişkin</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mevzuat</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hükümlerine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uymamak</a:t>
            </a:r>
            <a:r>
              <a:rPr lang="en-US" sz="2400" b="0" i="0" u="none" dirty="0">
                <a:solidFill>
                  <a:schemeClr val="dk1"/>
                </a:solidFill>
                <a:latin typeface="+mn-lt"/>
                <a:sym typeface="Garamond"/>
              </a:rPr>
              <a:t>,</a:t>
            </a:r>
            <a:br>
              <a:rPr lang="en-US" sz="2400" b="0" i="0" u="none" dirty="0">
                <a:solidFill>
                  <a:schemeClr val="dk1"/>
                </a:solidFill>
                <a:latin typeface="+mn-lt"/>
                <a:sym typeface="Garamond"/>
              </a:rPr>
            </a:br>
            <a:r>
              <a:rPr lang="en-US" sz="2400" b="0" i="0" u="none" dirty="0">
                <a:solidFill>
                  <a:schemeClr val="dk1"/>
                </a:solidFill>
                <a:latin typeface="+mn-lt"/>
                <a:sym typeface="Garamond"/>
              </a:rPr>
              <a:t>ç) </a:t>
            </a:r>
            <a:r>
              <a:rPr lang="en-US" sz="2400" b="0" i="0" u="none" dirty="0" err="1">
                <a:solidFill>
                  <a:schemeClr val="dk1"/>
                </a:solidFill>
                <a:latin typeface="+mn-lt"/>
                <a:sym typeface="Garamond"/>
              </a:rPr>
              <a:t>Tütün</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ve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tütün</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mamullerini</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bulundurmak</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veya</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içmek</a:t>
            </a:r>
            <a:r>
              <a:rPr lang="en-US" sz="2400" b="0" i="0" u="none" dirty="0">
                <a:solidFill>
                  <a:schemeClr val="dk1"/>
                </a:solidFill>
                <a:latin typeface="+mn-lt"/>
                <a:sym typeface="Garamond"/>
              </a:rPr>
              <a:t>,</a:t>
            </a:r>
            <a:br>
              <a:rPr lang="en-US" sz="2400" b="0" i="0" u="none" dirty="0">
                <a:solidFill>
                  <a:schemeClr val="dk1"/>
                </a:solidFill>
                <a:latin typeface="+mn-lt"/>
                <a:sym typeface="Garamond"/>
              </a:rPr>
            </a:br>
            <a:r>
              <a:rPr lang="en-US" sz="2400" b="0" i="0" u="none" dirty="0">
                <a:solidFill>
                  <a:schemeClr val="dk1"/>
                </a:solidFill>
                <a:latin typeface="+mn-lt"/>
                <a:sym typeface="Garamond"/>
              </a:rPr>
              <a:t>d) </a:t>
            </a:r>
            <a:r>
              <a:rPr lang="en-US" sz="2400" b="0" i="0" u="none" dirty="0" err="1">
                <a:solidFill>
                  <a:schemeClr val="dk1"/>
                </a:solidFill>
                <a:latin typeface="+mn-lt"/>
                <a:sym typeface="Garamond"/>
              </a:rPr>
              <a:t>Başkasına</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ait</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eşyayı</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izinsiz</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almak</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veya</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kullanmak</a:t>
            </a:r>
            <a:r>
              <a:rPr lang="en-US" sz="2400" b="0" i="0" u="none" dirty="0">
                <a:solidFill>
                  <a:schemeClr val="dk1"/>
                </a:solidFill>
                <a:latin typeface="+mn-lt"/>
                <a:sym typeface="Garamond"/>
              </a:rPr>
              <a:t>,</a:t>
            </a:r>
            <a:br>
              <a:rPr lang="en-US" sz="2400" b="0" i="0" u="none" dirty="0">
                <a:solidFill>
                  <a:schemeClr val="dk1"/>
                </a:solidFill>
                <a:latin typeface="+mn-lt"/>
                <a:sym typeface="Garamond"/>
              </a:rPr>
            </a:br>
            <a:r>
              <a:rPr lang="en-US" sz="2400" b="0" i="0" u="none" dirty="0">
                <a:solidFill>
                  <a:schemeClr val="dk1"/>
                </a:solidFill>
                <a:latin typeface="+mn-lt"/>
                <a:sym typeface="Garamond"/>
              </a:rPr>
              <a:t>e) </a:t>
            </a:r>
            <a:r>
              <a:rPr lang="en-US" sz="2400" b="0" i="0" u="none" dirty="0" err="1">
                <a:solidFill>
                  <a:schemeClr val="dk1"/>
                </a:solidFill>
                <a:latin typeface="+mn-lt"/>
                <a:sym typeface="Garamond"/>
              </a:rPr>
              <a:t>Yalan</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söylemek</a:t>
            </a:r>
            <a:r>
              <a:rPr lang="en-US" sz="2400" b="0" i="0" u="none" dirty="0">
                <a:solidFill>
                  <a:schemeClr val="dk1"/>
                </a:solidFill>
                <a:latin typeface="+mn-lt"/>
                <a:sym typeface="Garamond"/>
              </a:rPr>
              <a:t>,</a:t>
            </a:r>
            <a:br>
              <a:rPr lang="en-US" sz="2400" b="0" i="0" u="none" dirty="0">
                <a:solidFill>
                  <a:schemeClr val="dk1"/>
                </a:solidFill>
                <a:latin typeface="+mn-lt"/>
                <a:sym typeface="Garamond"/>
              </a:rPr>
            </a:br>
            <a:r>
              <a:rPr lang="en-US" sz="2400" b="0" i="0" u="none" dirty="0">
                <a:solidFill>
                  <a:schemeClr val="dk1"/>
                </a:solidFill>
                <a:latin typeface="+mn-lt"/>
                <a:sym typeface="Garamond"/>
              </a:rPr>
              <a:t>f) </a:t>
            </a:r>
            <a:r>
              <a:rPr lang="en-US" sz="2400" b="0" i="0" u="none" dirty="0" err="1">
                <a:solidFill>
                  <a:schemeClr val="dk1"/>
                </a:solidFill>
                <a:latin typeface="+mn-lt"/>
                <a:sym typeface="Garamond"/>
              </a:rPr>
              <a:t>Özürsüz</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devamsızlık</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yapmak</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okula</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geldiği</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hâlde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özürsüz</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eğitim</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ve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öğretim</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faaliyetlerine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törenlere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ve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diğer</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sosyal</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etkinliklere</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katılmamak</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geç</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katılmak</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veya</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erken</a:t>
            </a:r>
            <a:r>
              <a:rPr lang="en-US" sz="2400" b="0" i="0" u="none" dirty="0">
                <a:solidFill>
                  <a:schemeClr val="dk1"/>
                </a:solidFill>
                <a:latin typeface="+mn-lt"/>
                <a:sym typeface="Garamond"/>
              </a:rPr>
              <a:t> </a:t>
            </a:r>
            <a:r>
              <a:rPr lang="en-US" sz="2400" b="0" i="0" u="none" dirty="0" err="1">
                <a:solidFill>
                  <a:schemeClr val="dk1"/>
                </a:solidFill>
                <a:latin typeface="+mn-lt"/>
                <a:sym typeface="Garamond"/>
              </a:rPr>
              <a:t>ayrılmak</a:t>
            </a:r>
            <a:r>
              <a:rPr lang="en-US" sz="2400" b="0" i="0" u="none" dirty="0">
                <a:solidFill>
                  <a:schemeClr val="dk1"/>
                </a:solidFill>
                <a:latin typeface="+mn-lt"/>
                <a:sym typeface="Garamond"/>
              </a:rPr>
              <a:t> </a:t>
            </a:r>
            <a:r>
              <a:rPr lang="en-US" sz="2800" b="1" i="0" u="none" dirty="0">
                <a:solidFill>
                  <a:schemeClr val="dk1"/>
                </a:solidFill>
                <a:latin typeface="Arial Black" pitchFamily="34" charset="0"/>
                <a:sym typeface="Garamond"/>
              </a:rPr>
              <a:t/>
            </a:r>
            <a:br>
              <a:rPr lang="en-US" sz="2800" b="1" i="0" u="none" dirty="0">
                <a:solidFill>
                  <a:schemeClr val="dk1"/>
                </a:solidFill>
                <a:latin typeface="Arial Black" pitchFamily="34" charset="0"/>
                <a:sym typeface="Garamond"/>
              </a:rPr>
            </a:br>
            <a:r>
              <a:rPr lang="tr-TR" sz="1800" b="1" i="0" u="none" dirty="0" smtClean="0">
                <a:solidFill>
                  <a:schemeClr val="dk1"/>
                </a:solidFill>
                <a:latin typeface="Garamond"/>
                <a:ea typeface="Garamond"/>
                <a:cs typeface="Garamond"/>
                <a:sym typeface="Garamond"/>
              </a:rPr>
              <a:t/>
            </a:r>
            <a:br>
              <a:rPr lang="tr-TR" sz="1800" b="1" i="0" u="none" dirty="0" smtClean="0">
                <a:solidFill>
                  <a:schemeClr val="dk1"/>
                </a:solidFill>
                <a:latin typeface="Garamond"/>
                <a:ea typeface="Garamond"/>
                <a:cs typeface="Garamond"/>
                <a:sym typeface="Garamond"/>
              </a:rPr>
            </a:br>
            <a:endParaRP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480646" y="316523"/>
            <a:ext cx="8006861" cy="6370975"/>
          </a:xfrm>
          <a:prstGeom prst="rect">
            <a:avLst/>
          </a:prstGeom>
        </p:spPr>
        <p:txBody>
          <a:bodyPr wrap="square">
            <a:spAutoFit/>
          </a:bodyPr>
          <a:lstStyle/>
          <a:p>
            <a:r>
              <a:rPr lang="tr-TR" sz="2400" dirty="0">
                <a:latin typeface="+mj-lt"/>
              </a:rPr>
              <a:t>g</a:t>
            </a:r>
            <a:r>
              <a:rPr lang="tr-TR" sz="2400" dirty="0" smtClean="0">
                <a:latin typeface="+mj-lt"/>
              </a:rPr>
              <a:t>) </a:t>
            </a:r>
            <a:r>
              <a:rPr lang="tr-TR" sz="2400" dirty="0">
                <a:latin typeface="+mj-lt"/>
              </a:rPr>
              <a:t>Okul kütüphanesi, atölye, </a:t>
            </a:r>
            <a:r>
              <a:rPr lang="tr-TR" sz="2400" dirty="0" err="1">
                <a:latin typeface="+mj-lt"/>
              </a:rPr>
              <a:t>laboratuar</a:t>
            </a:r>
            <a:r>
              <a:rPr lang="tr-TR" sz="2400" dirty="0">
                <a:latin typeface="+mj-lt"/>
              </a:rPr>
              <a:t>, pansiyon veya diğer bölümlerden aldığı kitap, araç-gereç ve malzemeyi zamanında vermemek, eksik vermek veya kötü kullanmak, </a:t>
            </a:r>
            <a:br>
              <a:rPr lang="tr-TR" sz="2400" dirty="0">
                <a:latin typeface="+mj-lt"/>
              </a:rPr>
            </a:br>
            <a:r>
              <a:rPr lang="tr-TR" sz="2400" dirty="0">
                <a:latin typeface="+mj-lt"/>
              </a:rPr>
              <a:t>ğ) Kaba ve saygısız davranmak,</a:t>
            </a:r>
            <a:br>
              <a:rPr lang="tr-TR" sz="2400" dirty="0">
                <a:latin typeface="+mj-lt"/>
              </a:rPr>
            </a:br>
            <a:r>
              <a:rPr lang="tr-TR" sz="2400" dirty="0">
                <a:latin typeface="+mj-lt"/>
              </a:rPr>
              <a:t>h) Dersin ve ders dışı faaliyetlerin akışını ve düzenini bozacak davranışlarda bulunmak,</a:t>
            </a:r>
            <a:br>
              <a:rPr lang="tr-TR" sz="2400" dirty="0">
                <a:latin typeface="+mj-lt"/>
              </a:rPr>
            </a:br>
            <a:r>
              <a:rPr lang="tr-TR" sz="2400" dirty="0">
                <a:latin typeface="+mj-lt"/>
              </a:rPr>
              <a:t>ı) Kopya çekmek veya çekilmesine yardımcı olmak,</a:t>
            </a:r>
            <a:br>
              <a:rPr lang="tr-TR" sz="2400" dirty="0">
                <a:latin typeface="+mj-lt"/>
              </a:rPr>
            </a:br>
            <a:r>
              <a:rPr lang="tr-TR" sz="2400" dirty="0">
                <a:latin typeface="+mj-lt"/>
              </a:rPr>
              <a:t>i) Yatılı okullarda pansiyonu gece izinsiz terk etmek veya pansiyona geç gelmek, </a:t>
            </a:r>
            <a:br>
              <a:rPr lang="tr-TR" sz="2400" dirty="0">
                <a:latin typeface="+mj-lt"/>
              </a:rPr>
            </a:br>
            <a:r>
              <a:rPr lang="tr-TR" sz="2400" dirty="0">
                <a:latin typeface="+mj-lt"/>
              </a:rPr>
              <a:t>j) Yasaklanmış, müstehcen yayınları okula ve okula bağlı yerlere sokmak veya yanında bulundurmak,</a:t>
            </a:r>
            <a:br>
              <a:rPr lang="tr-TR" sz="2400" dirty="0">
                <a:latin typeface="+mj-lt"/>
              </a:rPr>
            </a:br>
            <a:r>
              <a:rPr lang="tr-TR" sz="2400" dirty="0">
                <a:latin typeface="+mj-lt"/>
              </a:rPr>
              <a:t>k) Üzerinde kumar oynamaya yarayan araç-gereç bulundurmak,</a:t>
            </a:r>
            <a:br>
              <a:rPr lang="tr-TR" sz="2400" dirty="0">
                <a:latin typeface="+mj-lt"/>
              </a:rPr>
            </a:br>
            <a:r>
              <a:rPr lang="tr-TR" sz="2400" dirty="0">
                <a:latin typeface="+mj-lt"/>
              </a:rPr>
              <a:t>l) Bilişim araçlarını amacı dışında kullanmak,</a:t>
            </a:r>
            <a:br>
              <a:rPr lang="tr-TR" sz="2400" dirty="0">
                <a:latin typeface="+mj-lt"/>
              </a:rPr>
            </a:br>
            <a:r>
              <a:rPr lang="tr-TR" sz="2400" dirty="0">
                <a:latin typeface="+mj-lt"/>
              </a:rPr>
              <a:t>m) Alınan sağlık ve güvenlik tedbirlerine uymamak.</a:t>
            </a:r>
            <a:br>
              <a:rPr lang="tr-TR" sz="2400" dirty="0">
                <a:latin typeface="+mj-lt"/>
              </a:rPr>
            </a:br>
            <a:endParaRPr lang="tr-TR" sz="2400" dirty="0">
              <a:latin typeface="+mj-lt"/>
            </a:endParaRPr>
          </a:p>
        </p:txBody>
      </p:sp>
    </p:spTree>
    <p:extLst>
      <p:ext uri="{BB962C8B-B14F-4D97-AF65-F5344CB8AC3E}">
        <p14:creationId xmlns:p14="http://schemas.microsoft.com/office/powerpoint/2010/main" val="30843182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84"/>
          <p:cNvSpPr txBox="1">
            <a:spLocks noGrp="1"/>
          </p:cNvSpPr>
          <p:nvPr>
            <p:ph type="title"/>
          </p:nvPr>
        </p:nvSpPr>
        <p:spPr>
          <a:xfrm>
            <a:off x="457200" y="274637"/>
            <a:ext cx="8578800" cy="6394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1800"/>
              <a:buFont typeface="Garamond"/>
              <a:buNone/>
            </a:pPr>
            <a:r>
              <a:rPr lang="tr-TR" sz="1800" b="1" i="0" u="none" dirty="0" smtClean="0">
                <a:solidFill>
                  <a:srgbClr val="C00000"/>
                </a:solidFill>
                <a:latin typeface="Garamond"/>
                <a:ea typeface="Garamond"/>
                <a:cs typeface="Garamond"/>
                <a:sym typeface="Garamond"/>
              </a:rPr>
              <a:t/>
            </a:r>
            <a:br>
              <a:rPr lang="tr-TR" sz="1800" b="1" i="0" u="none" dirty="0" smtClean="0">
                <a:solidFill>
                  <a:srgbClr val="C00000"/>
                </a:solidFill>
                <a:latin typeface="Garamond"/>
                <a:ea typeface="Garamond"/>
                <a:cs typeface="Garamond"/>
                <a:sym typeface="Garamond"/>
              </a:rPr>
            </a:br>
            <a:r>
              <a:rPr lang="en-US" sz="1800" b="1" i="0" u="none" dirty="0" smtClean="0">
                <a:solidFill>
                  <a:srgbClr val="C00000"/>
                </a:solidFill>
                <a:latin typeface="Garamond"/>
                <a:ea typeface="Garamond"/>
                <a:cs typeface="Garamond"/>
                <a:sym typeface="Garamond"/>
              </a:rPr>
              <a:t>(</a:t>
            </a:r>
            <a:r>
              <a:rPr lang="en-US" sz="1800" b="1" i="0" u="none" dirty="0">
                <a:solidFill>
                  <a:srgbClr val="C00000"/>
                </a:solidFill>
                <a:latin typeface="Garamond"/>
                <a:ea typeface="Garamond"/>
                <a:cs typeface="Garamond"/>
                <a:sym typeface="Garamond"/>
              </a:rPr>
              <a:t>2) </a:t>
            </a:r>
            <a:r>
              <a:rPr lang="en-US" sz="1800" b="1" i="0" u="none" dirty="0" err="1">
                <a:solidFill>
                  <a:srgbClr val="C00000"/>
                </a:solidFill>
                <a:latin typeface="Garamond"/>
                <a:ea typeface="Garamond"/>
                <a:cs typeface="Garamond"/>
                <a:sym typeface="Garamond"/>
              </a:rPr>
              <a:t>Okuldan</a:t>
            </a:r>
            <a:r>
              <a:rPr lang="en-US" sz="1800" b="1" i="0" u="none" dirty="0">
                <a:solidFill>
                  <a:srgbClr val="C00000"/>
                </a:solidFill>
                <a:latin typeface="Garamond"/>
                <a:ea typeface="Garamond"/>
                <a:cs typeface="Garamond"/>
                <a:sym typeface="Garamond"/>
              </a:rPr>
              <a:t> </a:t>
            </a:r>
            <a:r>
              <a:rPr lang="en-US" sz="1800" b="1" i="0" u="none" dirty="0" err="1">
                <a:solidFill>
                  <a:srgbClr val="C00000"/>
                </a:solidFill>
                <a:latin typeface="Garamond"/>
                <a:ea typeface="Garamond"/>
                <a:cs typeface="Garamond"/>
                <a:sym typeface="Garamond"/>
              </a:rPr>
              <a:t>kısa</a:t>
            </a:r>
            <a:r>
              <a:rPr lang="en-US" sz="1800" b="1" i="0" u="none" dirty="0">
                <a:solidFill>
                  <a:srgbClr val="C00000"/>
                </a:solidFill>
                <a:latin typeface="Garamond"/>
                <a:ea typeface="Garamond"/>
                <a:cs typeface="Garamond"/>
                <a:sym typeface="Garamond"/>
              </a:rPr>
              <a:t> </a:t>
            </a:r>
            <a:r>
              <a:rPr lang="en-US" sz="1800" b="1" i="0" u="none" dirty="0" err="1">
                <a:solidFill>
                  <a:srgbClr val="C00000"/>
                </a:solidFill>
                <a:latin typeface="Garamond"/>
                <a:ea typeface="Garamond"/>
                <a:cs typeface="Garamond"/>
                <a:sym typeface="Garamond"/>
              </a:rPr>
              <a:t>süreli</a:t>
            </a:r>
            <a:r>
              <a:rPr lang="en-US" sz="1800" b="1" i="0" u="none" dirty="0">
                <a:solidFill>
                  <a:srgbClr val="C00000"/>
                </a:solidFill>
                <a:latin typeface="Garamond"/>
                <a:ea typeface="Garamond"/>
                <a:cs typeface="Garamond"/>
                <a:sym typeface="Garamond"/>
              </a:rPr>
              <a:t> </a:t>
            </a:r>
            <a:r>
              <a:rPr lang="en-US" sz="1800" b="1" i="0" u="none" dirty="0" err="1">
                <a:solidFill>
                  <a:srgbClr val="C00000"/>
                </a:solidFill>
                <a:latin typeface="Garamond"/>
                <a:ea typeface="Garamond"/>
                <a:cs typeface="Garamond"/>
                <a:sym typeface="Garamond"/>
              </a:rPr>
              <a:t>uzaklaştırma</a:t>
            </a:r>
            <a:r>
              <a:rPr lang="en-US" sz="1800" b="1" i="0" u="none" dirty="0">
                <a:solidFill>
                  <a:srgbClr val="C00000"/>
                </a:solidFill>
                <a:latin typeface="Garamond"/>
                <a:ea typeface="Garamond"/>
                <a:cs typeface="Garamond"/>
                <a:sym typeface="Garamond"/>
              </a:rPr>
              <a:t> </a:t>
            </a:r>
            <a:r>
              <a:rPr lang="en-US" sz="1800" b="1" i="0" u="none" dirty="0" err="1">
                <a:solidFill>
                  <a:srgbClr val="C00000"/>
                </a:solidFill>
                <a:latin typeface="Garamond"/>
                <a:ea typeface="Garamond"/>
                <a:cs typeface="Garamond"/>
                <a:sym typeface="Garamond"/>
              </a:rPr>
              <a:t>cezasını</a:t>
            </a:r>
            <a:r>
              <a:rPr lang="en-US" sz="1800" b="1" i="0" u="none" dirty="0">
                <a:solidFill>
                  <a:srgbClr val="C00000"/>
                </a:solidFill>
                <a:latin typeface="Garamond"/>
                <a:ea typeface="Garamond"/>
                <a:cs typeface="Garamond"/>
                <a:sym typeface="Garamond"/>
              </a:rPr>
              <a:t> </a:t>
            </a:r>
            <a:r>
              <a:rPr lang="en-US" sz="1800" b="1" i="0" u="none" dirty="0" err="1">
                <a:solidFill>
                  <a:srgbClr val="C00000"/>
                </a:solidFill>
                <a:latin typeface="Garamond"/>
                <a:ea typeface="Garamond"/>
                <a:cs typeface="Garamond"/>
                <a:sym typeface="Garamond"/>
              </a:rPr>
              <a:t>gerektiren</a:t>
            </a:r>
            <a:r>
              <a:rPr lang="en-US" sz="1800" b="1" i="0" u="none" dirty="0">
                <a:solidFill>
                  <a:srgbClr val="C00000"/>
                </a:solidFill>
                <a:latin typeface="Garamond"/>
                <a:ea typeface="Garamond"/>
                <a:cs typeface="Garamond"/>
                <a:sym typeface="Garamond"/>
              </a:rPr>
              <a:t> </a:t>
            </a:r>
            <a:r>
              <a:rPr lang="en-US" sz="1800" b="1" i="0" u="none" dirty="0" err="1">
                <a:solidFill>
                  <a:srgbClr val="C00000"/>
                </a:solidFill>
                <a:latin typeface="Garamond"/>
                <a:ea typeface="Garamond"/>
                <a:cs typeface="Garamond"/>
                <a:sym typeface="Garamond"/>
              </a:rPr>
              <a:t>fiil</a:t>
            </a:r>
            <a:r>
              <a:rPr lang="en-US" sz="1800" b="1" i="0" u="none" dirty="0">
                <a:solidFill>
                  <a:srgbClr val="C00000"/>
                </a:solidFill>
                <a:latin typeface="Garamond"/>
                <a:ea typeface="Garamond"/>
                <a:cs typeface="Garamond"/>
                <a:sym typeface="Garamond"/>
              </a:rPr>
              <a:t> </a:t>
            </a:r>
            <a:r>
              <a:rPr lang="en-US" sz="1800" b="1" i="0" u="none" dirty="0" err="1">
                <a:solidFill>
                  <a:srgbClr val="C00000"/>
                </a:solidFill>
                <a:latin typeface="Garamond"/>
                <a:ea typeface="Garamond"/>
                <a:cs typeface="Garamond"/>
                <a:sym typeface="Garamond"/>
              </a:rPr>
              <a:t>ve</a:t>
            </a:r>
            <a:r>
              <a:rPr lang="en-US" sz="1800" b="1" i="0" u="none" dirty="0">
                <a:solidFill>
                  <a:srgbClr val="C00000"/>
                </a:solidFill>
                <a:latin typeface="Garamond"/>
                <a:ea typeface="Garamond"/>
                <a:cs typeface="Garamond"/>
                <a:sym typeface="Garamond"/>
              </a:rPr>
              <a:t> </a:t>
            </a:r>
            <a:r>
              <a:rPr lang="en-US" sz="1800" b="1" i="0" u="none" dirty="0" err="1">
                <a:solidFill>
                  <a:srgbClr val="C00000"/>
                </a:solidFill>
                <a:latin typeface="Garamond"/>
                <a:ea typeface="Garamond"/>
                <a:cs typeface="Garamond"/>
                <a:sym typeface="Garamond"/>
              </a:rPr>
              <a:t>davranışlar</a:t>
            </a:r>
            <a:r>
              <a:rPr lang="en-US" sz="1800" b="1" i="0" u="none" dirty="0">
                <a:solidFill>
                  <a:srgbClr val="C00000"/>
                </a:solidFill>
                <a:latin typeface="Garamond"/>
                <a:ea typeface="Garamond"/>
                <a:cs typeface="Garamond"/>
                <a:sym typeface="Garamond"/>
              </a:rPr>
              <a:t>;</a:t>
            </a:r>
            <a:r>
              <a:rPr lang="en-US" sz="1800" b="1" i="0" u="none" dirty="0">
                <a:solidFill>
                  <a:schemeClr val="dk1"/>
                </a:solidFill>
                <a:latin typeface="Garamond"/>
                <a:ea typeface="Garamond"/>
                <a:cs typeface="Garamond"/>
                <a:sym typeface="Garamond"/>
              </a:rPr>
              <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a) </a:t>
            </a:r>
            <a:r>
              <a:rPr lang="en-US" sz="1800" b="1" i="0" u="none" dirty="0" err="1">
                <a:solidFill>
                  <a:schemeClr val="dk1"/>
                </a:solidFill>
                <a:latin typeface="Garamond"/>
                <a:ea typeface="Garamond"/>
                <a:cs typeface="Garamond"/>
                <a:sym typeface="Garamond"/>
              </a:rPr>
              <a:t>Kişilere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arkadaşlarına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söz</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davranışlarla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sarkıntılık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hakaret</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iftira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etmek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başkalarını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bu</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gibi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davranışlara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kışkırtmak</a:t>
            </a:r>
            <a:r>
              <a:rPr lang="en-US" sz="1800" b="1" i="0" u="none" dirty="0">
                <a:solidFill>
                  <a:schemeClr val="dk1"/>
                </a:solidFill>
                <a:latin typeface="Garamond"/>
                <a:ea typeface="Garamond"/>
                <a:cs typeface="Garamond"/>
                <a:sym typeface="Garamond"/>
              </a:rPr>
              <a:t>, </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b) </a:t>
            </a:r>
            <a:r>
              <a:rPr lang="en-US" sz="1800" b="1" i="0" u="none" dirty="0" err="1">
                <a:solidFill>
                  <a:schemeClr val="dk1"/>
                </a:solidFill>
                <a:latin typeface="Garamond"/>
                <a:ea typeface="Garamond"/>
                <a:cs typeface="Garamond"/>
                <a:sym typeface="Garamond"/>
              </a:rPr>
              <a:t>Pansiyonu</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terk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ederek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gece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izinsiz</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dışarıda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kalmak</a:t>
            </a:r>
            <a:r>
              <a:rPr lang="en-US" sz="1800" b="1" i="0" u="none" dirty="0">
                <a:solidFill>
                  <a:schemeClr val="dk1"/>
                </a:solidFill>
                <a:latin typeface="Garamond"/>
                <a:ea typeface="Garamond"/>
                <a:cs typeface="Garamond"/>
                <a:sym typeface="Garamond"/>
              </a:rPr>
              <a:t>, </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c) </a:t>
            </a:r>
            <a:r>
              <a:rPr lang="en-US" sz="1800" b="1" i="0" u="none" dirty="0" err="1">
                <a:solidFill>
                  <a:schemeClr val="dk1"/>
                </a:solidFill>
                <a:latin typeface="Garamond"/>
                <a:ea typeface="Garamond"/>
                <a:cs typeface="Garamond"/>
                <a:sym typeface="Garamond"/>
              </a:rPr>
              <a:t>Kişileri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grupları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dil</a:t>
            </a:r>
            <a:r>
              <a:rPr lang="en-US" sz="1800" b="1" i="0" u="none" dirty="0">
                <a:solidFill>
                  <a:schemeClr val="dk1"/>
                </a:solidFill>
                <a:latin typeface="Garamond"/>
                <a:ea typeface="Garamond"/>
                <a:cs typeface="Garamond"/>
                <a:sym typeface="Garamond"/>
              </a:rPr>
              <a:t>, ırk, </a:t>
            </a:r>
            <a:r>
              <a:rPr lang="en-US" sz="1800" b="1" i="0" u="none" dirty="0" err="1">
                <a:solidFill>
                  <a:schemeClr val="dk1"/>
                </a:solidFill>
                <a:latin typeface="Garamond"/>
                <a:ea typeface="Garamond"/>
                <a:cs typeface="Garamond"/>
                <a:sym typeface="Garamond"/>
              </a:rPr>
              <a:t>cinsiyet</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siyasi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düşünce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felsefi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dini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inançlarına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göre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ayırmayı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kınamayı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kötülemeyi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amaçlayan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davranışlarda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bulunmak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ayrımcılığı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körükleyici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semboller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taşımak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ç) </a:t>
            </a:r>
            <a:r>
              <a:rPr lang="en-US" sz="1800" b="1" i="0" u="none" dirty="0" err="1">
                <a:solidFill>
                  <a:schemeClr val="dk1"/>
                </a:solidFill>
                <a:latin typeface="Garamond"/>
                <a:ea typeface="Garamond"/>
                <a:cs typeface="Garamond"/>
                <a:sym typeface="Garamond"/>
              </a:rPr>
              <a:t>İzinsiz</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gösteri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toplantı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düzenlemek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bu</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tür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gösteri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toplantılara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katılmak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bu</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amaçla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yapılan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etkinliklerde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bulunmak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d) Her </a:t>
            </a:r>
            <a:r>
              <a:rPr lang="en-US" sz="1800" b="1" i="0" u="none" dirty="0" err="1">
                <a:solidFill>
                  <a:schemeClr val="dk1"/>
                </a:solidFill>
                <a:latin typeface="Garamond"/>
                <a:ea typeface="Garamond"/>
                <a:cs typeface="Garamond"/>
                <a:sym typeface="Garamond"/>
              </a:rPr>
              <a:t>türlü</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ortamda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kumar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oynamak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oynatmak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e) </a:t>
            </a:r>
            <a:r>
              <a:rPr lang="en-US" sz="1800" b="1" i="0" u="none" dirty="0" err="1">
                <a:solidFill>
                  <a:schemeClr val="dk1"/>
                </a:solidFill>
                <a:latin typeface="Garamond"/>
                <a:ea typeface="Garamond"/>
                <a:cs typeface="Garamond"/>
                <a:sym typeface="Garamond"/>
              </a:rPr>
              <a:t>Verilen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görevlerin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yapılmasına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engel</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olmak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f) </a:t>
            </a:r>
            <a:r>
              <a:rPr lang="en-US" sz="1800" b="1" i="0" u="none" dirty="0" err="1">
                <a:solidFill>
                  <a:schemeClr val="dk1"/>
                </a:solidFill>
                <a:latin typeface="Garamond"/>
                <a:ea typeface="Garamond"/>
                <a:cs typeface="Garamond"/>
                <a:sym typeface="Garamond"/>
              </a:rPr>
              <a:t>Başkalarına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hakaret</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etmek</a:t>
            </a:r>
            <a:r>
              <a:rPr lang="en-US" sz="1800" b="1" i="0" u="none" dirty="0">
                <a:solidFill>
                  <a:schemeClr val="dk1"/>
                </a:solidFill>
                <a:latin typeface="Garamond"/>
                <a:ea typeface="Garamond"/>
                <a:cs typeface="Garamond"/>
                <a:sym typeface="Garamond"/>
              </a:rPr>
              <a:t>, </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g) </a:t>
            </a:r>
            <a:r>
              <a:rPr lang="en-US" sz="1800" b="1" i="0" u="none" dirty="0" err="1">
                <a:solidFill>
                  <a:schemeClr val="dk1"/>
                </a:solidFill>
                <a:latin typeface="Garamond"/>
                <a:ea typeface="Garamond"/>
                <a:cs typeface="Garamond"/>
                <a:sym typeface="Garamond"/>
              </a:rPr>
              <a:t>Yasaklanmış</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müstehcen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yayın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kitap</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dergi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broşür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gazete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bildiri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beyanname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ilan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benzerlerini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dağıtmak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duvarlara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diğer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yerlere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asmak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yapıştırmak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yazmak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bu</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amaçlar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için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okul</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araç-gerecini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eklentilerini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kullanmak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ğ) </a:t>
            </a:r>
            <a:r>
              <a:rPr lang="en-US" sz="1800" b="1" i="0" u="none" dirty="0" err="1">
                <a:solidFill>
                  <a:schemeClr val="dk1"/>
                </a:solidFill>
                <a:latin typeface="Garamond"/>
                <a:ea typeface="Garamond"/>
                <a:cs typeface="Garamond"/>
                <a:sym typeface="Garamond"/>
              </a:rPr>
              <a:t>Bilişim</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araçları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yoluyla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eğitim</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öğretim</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faaliyetleriyle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kişilere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zarar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vermek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h) </a:t>
            </a:r>
            <a:r>
              <a:rPr lang="en-US" sz="1800" b="1" i="0" u="none" dirty="0" err="1">
                <a:solidFill>
                  <a:schemeClr val="dk1"/>
                </a:solidFill>
                <a:latin typeface="Garamond"/>
                <a:ea typeface="Garamond"/>
                <a:cs typeface="Garamond"/>
                <a:sym typeface="Garamond"/>
              </a:rPr>
              <a:t>Özürsüz</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devamsızlık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yapmayı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okula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geldiği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hâlde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özürsüz</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eğitim</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öğretim</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faaliyetlerine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törenlere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diğer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sosyal</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etkinliklere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katılmamayı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geç</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katılmayı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erken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ayrılmayı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alışkanlık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haline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getirmek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ı) </a:t>
            </a:r>
            <a:r>
              <a:rPr lang="en-US" sz="1800" b="1" i="0" u="none" dirty="0" err="1">
                <a:solidFill>
                  <a:schemeClr val="dk1"/>
                </a:solidFill>
                <a:latin typeface="Garamond"/>
                <a:ea typeface="Garamond"/>
                <a:cs typeface="Garamond"/>
                <a:sym typeface="Garamond"/>
              </a:rPr>
              <a:t>Kavga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etmek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başkalarına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fiili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şiddet</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uygulamak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i) </a:t>
            </a:r>
            <a:r>
              <a:rPr lang="en-US" sz="1800" b="1" i="0" u="none" dirty="0" err="1">
                <a:solidFill>
                  <a:schemeClr val="dk1"/>
                </a:solidFill>
                <a:latin typeface="Garamond"/>
                <a:ea typeface="Garamond"/>
                <a:cs typeface="Garamond"/>
                <a:sym typeface="Garamond"/>
              </a:rPr>
              <a:t>Okul</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binası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eklenti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donanımlarına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arkadaşlarının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araç-gerecine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siyasi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ideolojik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müstehcen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amaçlı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yazılar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yazmak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resim</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semboller</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çizmek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j) </a:t>
            </a:r>
            <a:r>
              <a:rPr lang="en-US" sz="1800" b="1" i="0" u="none" dirty="0" err="1">
                <a:solidFill>
                  <a:schemeClr val="dk1"/>
                </a:solidFill>
                <a:latin typeface="Garamond"/>
                <a:ea typeface="Garamond"/>
                <a:cs typeface="Garamond"/>
                <a:sym typeface="Garamond"/>
              </a:rPr>
              <a:t>Toplu</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kopya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çekmek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çekilmesine</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yardımcı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olmak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r>
              <a:rPr lang="en-US" sz="1800" b="1" i="0" u="none" dirty="0">
                <a:solidFill>
                  <a:schemeClr val="dk1"/>
                </a:solidFill>
                <a:latin typeface="Garamond"/>
                <a:ea typeface="Garamond"/>
                <a:cs typeface="Garamond"/>
                <a:sym typeface="Garamond"/>
              </a:rPr>
              <a:t>k) </a:t>
            </a:r>
            <a:r>
              <a:rPr lang="en-US" sz="1800" b="1" i="0" u="none" dirty="0" err="1">
                <a:solidFill>
                  <a:schemeClr val="dk1"/>
                </a:solidFill>
                <a:latin typeface="Garamond"/>
                <a:ea typeface="Garamond"/>
                <a:cs typeface="Garamond"/>
                <a:sym typeface="Garamond"/>
              </a:rPr>
              <a:t>Sarhoşluk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veren</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zararlı</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maddeleri</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bulundurmak</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veya</a:t>
            </a:r>
            <a:r>
              <a:rPr lang="en-US" sz="1800" b="1" i="0" u="none" dirty="0">
                <a:solidFill>
                  <a:schemeClr val="dk1"/>
                </a:solidFill>
                <a:latin typeface="Garamond"/>
                <a:ea typeface="Garamond"/>
                <a:cs typeface="Garamond"/>
                <a:sym typeface="Garamond"/>
              </a:rPr>
              <a:t> </a:t>
            </a:r>
            <a:r>
              <a:rPr lang="en-US" sz="1800" b="1" i="0" u="none" dirty="0" err="1">
                <a:solidFill>
                  <a:schemeClr val="dk1"/>
                </a:solidFill>
                <a:latin typeface="Garamond"/>
                <a:ea typeface="Garamond"/>
                <a:cs typeface="Garamond"/>
                <a:sym typeface="Garamond"/>
              </a:rPr>
              <a:t>kullanmak</a:t>
            </a:r>
            <a:r>
              <a:rPr lang="en-US" sz="1800" b="1" i="0" u="none" dirty="0">
                <a:solidFill>
                  <a:schemeClr val="dk1"/>
                </a:solidFill>
                <a:latin typeface="Garamond"/>
                <a:ea typeface="Garamond"/>
                <a:cs typeface="Garamond"/>
                <a:sym typeface="Garamond"/>
              </a:rPr>
              <a:t>.</a:t>
            </a:r>
            <a:br>
              <a:rPr lang="en-US" sz="1800" b="1" i="0" u="none" dirty="0">
                <a:solidFill>
                  <a:schemeClr val="dk1"/>
                </a:solidFill>
                <a:latin typeface="Garamond"/>
                <a:ea typeface="Garamond"/>
                <a:cs typeface="Garamond"/>
                <a:sym typeface="Garamond"/>
              </a:rPr>
            </a:br>
            <a:endParaRP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Google Shape;559;p85"/>
          <p:cNvSpPr txBox="1">
            <a:spLocks noGrp="1"/>
          </p:cNvSpPr>
          <p:nvPr>
            <p:ph type="title"/>
          </p:nvPr>
        </p:nvSpPr>
        <p:spPr>
          <a:xfrm>
            <a:off x="179387" y="274637"/>
            <a:ext cx="8856600" cy="6323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1400"/>
              <a:buFont typeface="Garamond"/>
              <a:buNone/>
            </a:pPr>
            <a:r>
              <a:rPr lang="en-US" sz="1400" b="1" i="0" u="none">
                <a:solidFill>
                  <a:srgbClr val="C00000"/>
                </a:solidFill>
                <a:latin typeface="Garamond"/>
                <a:ea typeface="Garamond"/>
                <a:cs typeface="Garamond"/>
                <a:sym typeface="Garamond"/>
              </a:rPr>
              <a:t>(3) Okul değiştirme cezasını gerektiren fiil ve davranışlar;</a:t>
            </a:r>
            <a:r>
              <a:rPr lang="en-US" sz="1400" b="1" i="0" u="none">
                <a:solidFill>
                  <a:schemeClr val="dk1"/>
                </a:solidFill>
                <a:latin typeface="Garamond"/>
                <a:ea typeface="Garamond"/>
                <a:cs typeface="Garamond"/>
                <a:sym typeface="Garamond"/>
              </a:rPr>
              <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a) Türk Bayrağına, ülkeyi, milleti ve devleti temsil eden sembollere saygısızlık etmek,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b) Millî ve manevi değerleri söz, yazı, resim veya başka bir şekilde aşağılamak; bu değerlere küfür ve hakaret etmek,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c) Okul çalışanlarının görevlerini yapmalarına engel olmak,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ç) Hırsızlık yapmak, yaptırmak ve yapılmasına yardımcı olmak,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d) Okulla ilişkisi olmayan kişileri, okulda veya eklentilerinde barındırmak,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e) Okul tarafından verilen belgelerde değişiklik yapmak; sahte belge düzenlemek; üzerinde değişiklik yapılmış belgeleri kullanmak veya bu belgelerin sağladığı haklardan yararlanmak ve başkalarını yararlandırmak,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f) Okul sınırları içinde herhangi bir yeri, izinsiz olarak eğitim ve öğretim amaçları dışında kullanmak veya kullanılmasına yardımcı olmak,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g) Okula ait taşınır veya taşınmaz mallara zarar vermek,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ğ) Ders, sınav, uygulama ve diğer faaliyetlerin yapılmasını engellemek veya arkadaşlarını bu eylemlere katılmaya kışkırtmak,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h) Eğitim ve öğretim ortamına yaralayıcı, öldürücü silah ve patlayıcı madde ile her türlü aletleri getirmek veya bunları bulundurmak,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ı) Zor kullanarak veya tehditle kopya çekmek veya çekilmesini sağlamak,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i) Bağımlılık yapan zararlı maddeleri bulundurmak veya kullanmak,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j) Yerine başkasını sınava sokmak, başkasının yerine sınava girmek,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k) Eğitim ve öğretim ortamında siyasi partilerin, bu partilere bağlı yan kuruluşların, derneklerin, sendikaların ve benzeri kuruluşların siyasi ve ideolojik görüşleri doğrultusunda eylem düzenlemek, başkalarını bu gibi eylemleri düzenlemeye kışkırtmak, düzenlenmiş eylemlere etkin biçimde katılmak, </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l) Siyasi partilere, bu partilere bağlı yan kuruluşlara, derneklere, sendikalara ve benzeri kuruluşlara üye olmak, üye kaydetmek, para toplamak ve bağışta bulunmaya zorlamak,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m) Bilişim araçları yoluyla eğitim ve öğretimi engellemek, kişilere ağır derecede maddi ve manevi zarar vermek,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n) İzin almadan okulla ilgili; bilgi vermek, basın toplantısı yapmak, bildiri yayınlamak ve dağıtmak, faaliyet tertip etmek veya bu kapsamdaki faaliyetlerde etkin rol almak,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o) Bir kimseyi ya da grubu suç sayılan bir eylemi yapmaya, böyle eylemlere katılmaya, yalan bildirimde bulunmaya veya suçu yüklenmeye zorlamak,</a:t>
            </a:r>
            <a:br>
              <a:rPr lang="en-US" sz="1400" b="1" i="0" u="none">
                <a:solidFill>
                  <a:schemeClr val="dk1"/>
                </a:solidFill>
                <a:latin typeface="Garamond"/>
                <a:ea typeface="Garamond"/>
                <a:cs typeface="Garamond"/>
                <a:sym typeface="Garamond"/>
              </a:rPr>
            </a:br>
            <a:r>
              <a:rPr lang="en-US" sz="1400" b="1" i="0" u="none">
                <a:solidFill>
                  <a:schemeClr val="dk1"/>
                </a:solidFill>
                <a:latin typeface="Garamond"/>
                <a:ea typeface="Garamond"/>
                <a:cs typeface="Garamond"/>
                <a:sym typeface="Garamond"/>
              </a:rPr>
              <a:t>ö) Zor kullanarak başkasına ait mal ve eşyaya el koymak, başkalarını bu işleri yapmaya zorlamak,</a:t>
            </a:r>
            <a:br>
              <a:rPr lang="en-US" sz="1400" b="1" i="0" u="none">
                <a:solidFill>
                  <a:schemeClr val="dk1"/>
                </a:solidFill>
                <a:latin typeface="Garamond"/>
                <a:ea typeface="Garamond"/>
                <a:cs typeface="Garamond"/>
                <a:sym typeface="Garamond"/>
              </a:rPr>
            </a:br>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86"/>
          <p:cNvSpPr txBox="1">
            <a:spLocks noGrp="1"/>
          </p:cNvSpPr>
          <p:nvPr>
            <p:ph type="title"/>
          </p:nvPr>
        </p:nvSpPr>
        <p:spPr>
          <a:xfrm>
            <a:off x="457200" y="274637"/>
            <a:ext cx="8507400" cy="6323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C00000"/>
              </a:buClr>
              <a:buSzPts val="1400"/>
              <a:buFont typeface="Garamond"/>
              <a:buNone/>
            </a:pPr>
            <a:r>
              <a:rPr lang="en-US" sz="2000" b="0" i="0" u="none" dirty="0">
                <a:solidFill>
                  <a:srgbClr val="C00000"/>
                </a:solidFill>
                <a:effectLst>
                  <a:outerShdw blurRad="38100" dist="38100" dir="2700000" algn="tl">
                    <a:srgbClr val="000000">
                      <a:alpha val="43137"/>
                    </a:srgbClr>
                  </a:outerShdw>
                </a:effectLst>
                <a:latin typeface="+mn-lt"/>
                <a:ea typeface="Garamond"/>
                <a:cs typeface="Garamond"/>
                <a:sym typeface="Garamond"/>
              </a:rPr>
              <a:t>(4) </a:t>
            </a:r>
            <a:r>
              <a:rPr lang="en-US" sz="2000" b="0" i="0" u="none" dirty="0" err="1">
                <a:solidFill>
                  <a:srgbClr val="C00000"/>
                </a:solidFill>
                <a:effectLst>
                  <a:outerShdw blurRad="38100" dist="38100" dir="2700000" algn="tl">
                    <a:srgbClr val="000000">
                      <a:alpha val="43137"/>
                    </a:srgbClr>
                  </a:outerShdw>
                </a:effectLst>
                <a:latin typeface="+mn-lt"/>
                <a:ea typeface="Garamond"/>
                <a:cs typeface="Garamond"/>
                <a:sym typeface="Garamond"/>
              </a:rPr>
              <a:t>Örgün</a:t>
            </a:r>
            <a:r>
              <a:rPr lang="en-US" sz="2000" b="0" i="0" u="none" dirty="0">
                <a:solidFill>
                  <a:srgbClr val="C00000"/>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rgbClr val="C00000"/>
                </a:solidFill>
                <a:effectLst>
                  <a:outerShdw blurRad="38100" dist="38100" dir="2700000" algn="tl">
                    <a:srgbClr val="000000">
                      <a:alpha val="43137"/>
                    </a:srgbClr>
                  </a:outerShdw>
                </a:effectLst>
                <a:latin typeface="+mn-lt"/>
                <a:ea typeface="Garamond"/>
                <a:cs typeface="Garamond"/>
                <a:sym typeface="Garamond"/>
              </a:rPr>
              <a:t>eğitim</a:t>
            </a:r>
            <a:r>
              <a:rPr lang="en-US" sz="2000" b="0" i="0" u="none" dirty="0">
                <a:solidFill>
                  <a:srgbClr val="C00000"/>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rgbClr val="C00000"/>
                </a:solidFill>
                <a:effectLst>
                  <a:outerShdw blurRad="38100" dist="38100" dir="2700000" algn="tl">
                    <a:srgbClr val="000000">
                      <a:alpha val="43137"/>
                    </a:srgbClr>
                  </a:outerShdw>
                </a:effectLst>
                <a:latin typeface="+mn-lt"/>
                <a:ea typeface="Garamond"/>
                <a:cs typeface="Garamond"/>
                <a:sym typeface="Garamond"/>
              </a:rPr>
              <a:t>dışına</a:t>
            </a:r>
            <a:r>
              <a:rPr lang="en-US" sz="2000" b="0" i="0" u="none" dirty="0">
                <a:solidFill>
                  <a:srgbClr val="C00000"/>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rgbClr val="C00000"/>
                </a:solidFill>
                <a:effectLst>
                  <a:outerShdw blurRad="38100" dist="38100" dir="2700000" algn="tl">
                    <a:srgbClr val="000000">
                      <a:alpha val="43137"/>
                    </a:srgbClr>
                  </a:outerShdw>
                </a:effectLst>
                <a:latin typeface="+mn-lt"/>
                <a:ea typeface="Garamond"/>
                <a:cs typeface="Garamond"/>
                <a:sym typeface="Garamond"/>
              </a:rPr>
              <a:t>çıkarma</a:t>
            </a:r>
            <a:r>
              <a:rPr lang="en-US" sz="2000" b="0" i="0" u="none" dirty="0">
                <a:solidFill>
                  <a:srgbClr val="C00000"/>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rgbClr val="C00000"/>
                </a:solidFill>
                <a:effectLst>
                  <a:outerShdw blurRad="38100" dist="38100" dir="2700000" algn="tl">
                    <a:srgbClr val="000000">
                      <a:alpha val="43137"/>
                    </a:srgbClr>
                  </a:outerShdw>
                </a:effectLst>
                <a:latin typeface="+mn-lt"/>
                <a:ea typeface="Garamond"/>
                <a:cs typeface="Garamond"/>
                <a:sym typeface="Garamond"/>
              </a:rPr>
              <a:t>cezasını</a:t>
            </a:r>
            <a:r>
              <a:rPr lang="en-US" sz="2000" b="0" i="0" u="none" dirty="0">
                <a:solidFill>
                  <a:srgbClr val="C00000"/>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rgbClr val="C00000"/>
                </a:solidFill>
                <a:effectLst>
                  <a:outerShdw blurRad="38100" dist="38100" dir="2700000" algn="tl">
                    <a:srgbClr val="000000">
                      <a:alpha val="43137"/>
                    </a:srgbClr>
                  </a:outerShdw>
                </a:effectLst>
                <a:latin typeface="+mn-lt"/>
                <a:ea typeface="Garamond"/>
                <a:cs typeface="Garamond"/>
                <a:sym typeface="Garamond"/>
              </a:rPr>
              <a:t>gerektiren</a:t>
            </a:r>
            <a:r>
              <a:rPr lang="en-US" sz="2000" b="0" i="0" u="none" dirty="0">
                <a:solidFill>
                  <a:srgbClr val="C00000"/>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rgbClr val="C00000"/>
                </a:solidFill>
                <a:effectLst>
                  <a:outerShdw blurRad="38100" dist="38100" dir="2700000" algn="tl">
                    <a:srgbClr val="000000">
                      <a:alpha val="43137"/>
                    </a:srgbClr>
                  </a:outerShdw>
                </a:effectLst>
                <a:latin typeface="+mn-lt"/>
                <a:ea typeface="Garamond"/>
                <a:cs typeface="Garamond"/>
                <a:sym typeface="Garamond"/>
              </a:rPr>
              <a:t>davranışlar</a:t>
            </a:r>
            <a:r>
              <a:rPr lang="en-US" sz="2000" b="0" i="0" u="none" dirty="0">
                <a:solidFill>
                  <a:srgbClr val="C00000"/>
                </a:solidFill>
                <a:effectLst>
                  <a:outerShdw blurRad="38100" dist="38100" dir="2700000" algn="tl">
                    <a:srgbClr val="000000">
                      <a:alpha val="43137"/>
                    </a:srgbClr>
                  </a:outerShdw>
                </a:effectLst>
                <a:latin typeface="+mn-lt"/>
                <a:ea typeface="Garamond"/>
                <a:cs typeface="Garamond"/>
                <a:sym typeface="Garamond"/>
              </a:rPr>
              <a:t>;</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r>
            <a:b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b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a)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Türk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Bayrağına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ülkeyi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milleti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devleti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temsil</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eden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sembollere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hakaret</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etmek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a:t>
            </a:r>
            <a:b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b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b)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Türkiye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Cumhuriyeti'nin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devleti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milletiyle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bölünmez</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bütünlüğü</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ilkesine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Türkiye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Cumhuriyetinin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insan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haklarına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Anayasanın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başlangıcında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belirtilen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temel</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ilkelere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dayalı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millî</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demokratik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laik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sosyal</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bir</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hukuk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devleti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niteliklerine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aykırı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miting</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forum,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direniş</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yürüyüş</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boykot</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işgal</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gibi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ferdi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veya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toplu</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eylemler</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düzenlemek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düzenlenmesini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kışkırtmak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düzenlenmiş</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bu</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gibi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eylemlere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etkin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olarak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katılmak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veya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katılmaya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zorlamak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a:t>
            </a:r>
            <a:b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b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c)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Kişileri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veya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grupları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dil</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ırk,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cinsiyet</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siyasi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düşünce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felsefi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dini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inançlarına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göre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ayırmayı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kınamayı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amaçlayan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bölücü</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yıkıcı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toplu</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eylemler</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düzenlemek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katılmak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bu</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eylemlerin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organizasyonunda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yer</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almak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b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b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ç)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Kurul</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komisyonların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çalışmasını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tehdit</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veya</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zor</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kullanarak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engellemek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a:t>
            </a:r>
            <a:b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b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d)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Bağımlılık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yapan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zararlı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maddelerin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ticaretini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yapmak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a:t>
            </a:r>
            <a:b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b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e)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Okul</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eklentilerinde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güvenlik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güçlerince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aranan</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kişileri</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saklamak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barındırmak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a:t>
            </a:r>
            <a:b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b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f)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Eğitim</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ve</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öğretim</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ortamını</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işgal</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2000" b="0" i="0" u="none" dirty="0" err="1">
                <a:solidFill>
                  <a:schemeClr val="dk1"/>
                </a:solidFill>
                <a:effectLst>
                  <a:outerShdw blurRad="38100" dist="38100" dir="2700000" algn="tl">
                    <a:srgbClr val="000000">
                      <a:alpha val="43137"/>
                    </a:srgbClr>
                  </a:outerShdw>
                </a:effectLst>
                <a:latin typeface="+mn-lt"/>
                <a:ea typeface="Garamond"/>
                <a:cs typeface="Garamond"/>
                <a:sym typeface="Garamond"/>
              </a:rPr>
              <a:t>etmek</a:t>
            </a:r>
            <a:r>
              <a:rPr lang="en-US" sz="2000" b="0" i="0" u="none" dirty="0">
                <a:solidFill>
                  <a:schemeClr val="dk1"/>
                </a:solidFill>
                <a:effectLst>
                  <a:outerShdw blurRad="38100" dist="38100" dir="2700000" algn="tl">
                    <a:srgbClr val="000000">
                      <a:alpha val="43137"/>
                    </a:srgbClr>
                  </a:outerShdw>
                </a:effectLst>
                <a:latin typeface="+mn-lt"/>
                <a:ea typeface="Garamond"/>
                <a:cs typeface="Garamond"/>
                <a:sym typeface="Garamond"/>
              </a:rPr>
              <a:t>, </a:t>
            </a:r>
            <a:r>
              <a:rPr lang="en-US" sz="1400" b="1" i="0" u="none" dirty="0">
                <a:solidFill>
                  <a:schemeClr val="dk1"/>
                </a:solidFill>
                <a:latin typeface="Garamond"/>
                <a:ea typeface="Garamond"/>
                <a:cs typeface="Garamond"/>
                <a:sym typeface="Garamond"/>
              </a:rPr>
              <a:t/>
            </a:r>
            <a:br>
              <a:rPr lang="en-US" sz="1400" b="1" i="0" u="none" dirty="0">
                <a:solidFill>
                  <a:schemeClr val="dk1"/>
                </a:solidFill>
                <a:latin typeface="Garamond"/>
                <a:ea typeface="Garamond"/>
                <a:cs typeface="Garamond"/>
                <a:sym typeface="Garamond"/>
              </a:rPr>
            </a:br>
            <a:endParaRP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51692" y="483854"/>
            <a:ext cx="8358554" cy="5632311"/>
          </a:xfrm>
          <a:prstGeom prst="rect">
            <a:avLst/>
          </a:prstGeom>
        </p:spPr>
        <p:txBody>
          <a:bodyPr wrap="square">
            <a:spAutoFit/>
          </a:bodyPr>
          <a:lstStyle/>
          <a:p>
            <a:r>
              <a:rPr lang="en-US" sz="1800" b="1" dirty="0">
                <a:solidFill>
                  <a:srgbClr val="000514"/>
                </a:solidFill>
                <a:effectLst>
                  <a:outerShdw blurRad="38100" dist="38100" dir="2700000" algn="tl">
                    <a:srgbClr val="000000"/>
                  </a:outerShdw>
                </a:effectLst>
                <a:latin typeface="Garamond"/>
                <a:ea typeface="Garamond"/>
                <a:cs typeface="Garamond"/>
                <a:sym typeface="Garamond"/>
              </a:rPr>
              <a:t>g)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Okul</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içinde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dışında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veya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toplu</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hâlde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okulun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yönetici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öğretmen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eğitici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personel</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memur</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diğer</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personeline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karşı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saldırıda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bulunmak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gibi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hareketleri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düzenlemek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veya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kışkırtmak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br>
              <a:rPr lang="en-US" sz="1800" b="1" dirty="0">
                <a:solidFill>
                  <a:srgbClr val="000514"/>
                </a:solidFill>
                <a:effectLst>
                  <a:outerShdw blurRad="38100" dist="38100" dir="2700000" algn="tl">
                    <a:srgbClr val="000000"/>
                  </a:outerShdw>
                </a:effectLst>
                <a:latin typeface="Garamond"/>
                <a:ea typeface="Garamond"/>
                <a:cs typeface="Garamond"/>
                <a:sym typeface="Garamond"/>
              </a:rPr>
            </a:br>
            <a:r>
              <a:rPr lang="en-US" sz="1800" b="1" dirty="0">
                <a:solidFill>
                  <a:srgbClr val="000514"/>
                </a:solidFill>
                <a:effectLst>
                  <a:outerShdw blurRad="38100" dist="38100" dir="2700000" algn="tl">
                    <a:srgbClr val="000000"/>
                  </a:outerShdw>
                </a:effectLst>
                <a:latin typeface="Garamond"/>
                <a:ea typeface="Garamond"/>
                <a:cs typeface="Garamond"/>
                <a:sym typeface="Garamond"/>
              </a:rPr>
              <a:t>ğ)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Okul</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çalışanlarının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görevlerini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yapmalarına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engel</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olmak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için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fiili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saldırıda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bulunmak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başkalarını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yöndeki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eylemlere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kışkırtmak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br>
              <a:rPr lang="en-US" sz="1800" b="1" dirty="0">
                <a:solidFill>
                  <a:srgbClr val="000514"/>
                </a:solidFill>
                <a:effectLst>
                  <a:outerShdw blurRad="38100" dist="38100" dir="2700000" algn="tl">
                    <a:srgbClr val="000000"/>
                  </a:outerShdw>
                </a:effectLst>
                <a:latin typeface="Garamond"/>
                <a:ea typeface="Garamond"/>
                <a:cs typeface="Garamond"/>
                <a:sym typeface="Garamond"/>
              </a:rPr>
            </a:br>
            <a:r>
              <a:rPr lang="en-US" sz="1800" b="1" dirty="0">
                <a:solidFill>
                  <a:srgbClr val="000514"/>
                </a:solidFill>
                <a:effectLst>
                  <a:outerShdw blurRad="38100" dist="38100" dir="2700000" algn="tl">
                    <a:srgbClr val="000000"/>
                  </a:outerShdw>
                </a:effectLst>
                <a:latin typeface="Garamond"/>
                <a:ea typeface="Garamond"/>
                <a:cs typeface="Garamond"/>
                <a:sym typeface="Garamond"/>
              </a:rPr>
              <a:t>h)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Okulun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taşınır</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veya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taşınmaz</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mallarını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kasıtlı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olarak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tahrip</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etmek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a:t>
            </a:r>
            <a:br>
              <a:rPr lang="en-US" sz="1800" b="1" dirty="0">
                <a:solidFill>
                  <a:srgbClr val="000514"/>
                </a:solidFill>
                <a:effectLst>
                  <a:outerShdw blurRad="38100" dist="38100" dir="2700000" algn="tl">
                    <a:srgbClr val="000000"/>
                  </a:outerShdw>
                </a:effectLst>
                <a:latin typeface="Garamond"/>
                <a:ea typeface="Garamond"/>
                <a:cs typeface="Garamond"/>
                <a:sym typeface="Garamond"/>
              </a:rPr>
            </a:br>
            <a:r>
              <a:rPr lang="en-US" sz="1800" b="1" dirty="0">
                <a:solidFill>
                  <a:srgbClr val="000514"/>
                </a:solidFill>
                <a:effectLst>
                  <a:outerShdw blurRad="38100" dist="38100" dir="2700000" algn="tl">
                    <a:srgbClr val="000000"/>
                  </a:outerShdw>
                </a:effectLst>
                <a:latin typeface="Garamond"/>
                <a:ea typeface="Garamond"/>
                <a:cs typeface="Garamond"/>
                <a:sym typeface="Garamond"/>
              </a:rPr>
              <a:t>ı)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Yaralayıcı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öldürücü</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her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türlü</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alet</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silah</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patlayıcı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maddeleri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kullanmak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suretiyle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bir</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kimseyi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yaralamaya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teşebbüs</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etmek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yaralamak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öldürmek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maddi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veya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manevi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zarara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yol</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açmak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a:t>
            </a:r>
            <a:br>
              <a:rPr lang="en-US" sz="1800" b="1" dirty="0">
                <a:solidFill>
                  <a:srgbClr val="000514"/>
                </a:solidFill>
                <a:effectLst>
                  <a:outerShdw blurRad="38100" dist="38100" dir="2700000" algn="tl">
                    <a:srgbClr val="000000"/>
                  </a:outerShdw>
                </a:effectLst>
                <a:latin typeface="Garamond"/>
                <a:ea typeface="Garamond"/>
                <a:cs typeface="Garamond"/>
                <a:sym typeface="Garamond"/>
              </a:rPr>
            </a:br>
            <a:r>
              <a:rPr lang="en-US" sz="1800" b="1" dirty="0">
                <a:solidFill>
                  <a:srgbClr val="000514"/>
                </a:solidFill>
                <a:effectLst>
                  <a:outerShdw blurRad="38100" dist="38100" dir="2700000" algn="tl">
                    <a:srgbClr val="000000"/>
                  </a:outerShdw>
                </a:effectLst>
                <a:latin typeface="Garamond"/>
                <a:ea typeface="Garamond"/>
                <a:cs typeface="Garamond"/>
                <a:sym typeface="Garamond"/>
              </a:rPr>
              <a:t>i)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Kişi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veya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kişilere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her ne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sebeple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olursa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olsun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eziyet</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etmek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işkence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yapmak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veya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yaptırmak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cinsel</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istismar</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konuda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kanunların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suç</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saydığı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fiilleri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işlemek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a:t>
            </a:r>
            <a:br>
              <a:rPr lang="en-US" sz="1800" b="1" dirty="0">
                <a:solidFill>
                  <a:srgbClr val="000514"/>
                </a:solidFill>
                <a:effectLst>
                  <a:outerShdw blurRad="38100" dist="38100" dir="2700000" algn="tl">
                    <a:srgbClr val="000000"/>
                  </a:outerShdw>
                </a:effectLst>
                <a:latin typeface="Garamond"/>
                <a:ea typeface="Garamond"/>
                <a:cs typeface="Garamond"/>
                <a:sym typeface="Garamond"/>
              </a:rPr>
            </a:br>
            <a:r>
              <a:rPr lang="en-US" sz="1800" b="1" dirty="0">
                <a:solidFill>
                  <a:srgbClr val="000514"/>
                </a:solidFill>
                <a:effectLst>
                  <a:outerShdw blurRad="38100" dist="38100" dir="2700000" algn="tl">
                    <a:srgbClr val="000000"/>
                  </a:outerShdw>
                </a:effectLst>
                <a:latin typeface="Garamond"/>
                <a:ea typeface="Garamond"/>
                <a:cs typeface="Garamond"/>
                <a:sym typeface="Garamond"/>
              </a:rPr>
              <a:t>j)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Çete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kurmak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çetede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yer</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almak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yol</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kesmek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adam</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kaçırmak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kapkaç</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gasp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yapmak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fidye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haraç</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almak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a:t>
            </a:r>
            <a:br>
              <a:rPr lang="en-US" sz="1800" b="1" dirty="0">
                <a:solidFill>
                  <a:srgbClr val="000514"/>
                </a:solidFill>
                <a:effectLst>
                  <a:outerShdw blurRad="38100" dist="38100" dir="2700000" algn="tl">
                    <a:srgbClr val="000000"/>
                  </a:outerShdw>
                </a:effectLst>
                <a:latin typeface="Garamond"/>
                <a:ea typeface="Garamond"/>
                <a:cs typeface="Garamond"/>
                <a:sym typeface="Garamond"/>
              </a:rPr>
            </a:br>
            <a:r>
              <a:rPr lang="en-US" sz="1800" b="1" dirty="0">
                <a:solidFill>
                  <a:srgbClr val="000514"/>
                </a:solidFill>
                <a:effectLst>
                  <a:outerShdw blurRad="38100" dist="38100" dir="2700000" algn="tl">
                    <a:srgbClr val="000000"/>
                  </a:outerShdw>
                </a:effectLst>
                <a:latin typeface="Garamond"/>
                <a:ea typeface="Garamond"/>
                <a:cs typeface="Garamond"/>
                <a:sym typeface="Garamond"/>
              </a:rPr>
              <a:t>k)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Yasa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dışı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örgütlerin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kuruluşların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siyasi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ideolojik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görüşleri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doğrultusunda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propaganda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yapmak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eylem</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düzenlemek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başkalarını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gibi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eylemleri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düzenlemeye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kışkırtmak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düzenlenmiş</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eylemlere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etkin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biçimde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katılmak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kuruluşlara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üye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olmak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üye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kaydetmek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para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toplamak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bağışta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bulunmaya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zorlamak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a:t>
            </a:r>
            <a:br>
              <a:rPr lang="en-US" sz="1800" b="1" dirty="0">
                <a:solidFill>
                  <a:srgbClr val="000514"/>
                </a:solidFill>
                <a:effectLst>
                  <a:outerShdw blurRad="38100" dist="38100" dir="2700000" algn="tl">
                    <a:srgbClr val="000000"/>
                  </a:outerShdw>
                </a:effectLst>
                <a:latin typeface="Garamond"/>
                <a:ea typeface="Garamond"/>
                <a:cs typeface="Garamond"/>
                <a:sym typeface="Garamond"/>
              </a:rPr>
            </a:br>
            <a:r>
              <a:rPr lang="en-US" sz="1800" b="1" dirty="0">
                <a:solidFill>
                  <a:srgbClr val="000514"/>
                </a:solidFill>
                <a:effectLst>
                  <a:outerShdw blurRad="38100" dist="38100" dir="2700000" algn="tl">
                    <a:srgbClr val="000000"/>
                  </a:outerShdw>
                </a:effectLst>
                <a:latin typeface="Garamond"/>
                <a:ea typeface="Garamond"/>
                <a:cs typeface="Garamond"/>
                <a:sym typeface="Garamond"/>
              </a:rPr>
              <a:t>l)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Bilişim</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araçları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yoluyla</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bölücü</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yıkıcı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ahlak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dışı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şiddeti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özendiren</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sesli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sözlü</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yazılı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görüntülü</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içerikler</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oluşturmak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bunları</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çoğaltmak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yaymak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ve</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ticaretini</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r>
              <a:rPr lang="en-US" sz="1800" b="1" dirty="0" err="1">
                <a:solidFill>
                  <a:srgbClr val="000514"/>
                </a:solidFill>
                <a:effectLst>
                  <a:outerShdw blurRad="38100" dist="38100" dir="2700000" algn="tl">
                    <a:srgbClr val="000000"/>
                  </a:outerShdw>
                </a:effectLst>
                <a:latin typeface="Garamond"/>
                <a:ea typeface="Garamond"/>
                <a:cs typeface="Garamond"/>
                <a:sym typeface="Garamond"/>
              </a:rPr>
              <a:t>yapmak</a:t>
            </a:r>
            <a:r>
              <a:rPr lang="en-US" sz="1800" b="1" dirty="0">
                <a:solidFill>
                  <a:srgbClr val="000514"/>
                </a:solidFill>
                <a:effectLst>
                  <a:outerShdw blurRad="38100" dist="38100" dir="2700000" algn="tl">
                    <a:srgbClr val="000000"/>
                  </a:outerShdw>
                </a:effectLst>
                <a:latin typeface="Garamond"/>
                <a:ea typeface="Garamond"/>
                <a:cs typeface="Garamond"/>
                <a:sym typeface="Garamond"/>
              </a:rPr>
              <a:t>. </a:t>
            </a:r>
            <a:endParaRPr lang="tr-TR" sz="1800" dirty="0"/>
          </a:p>
        </p:txBody>
      </p:sp>
    </p:spTree>
    <p:extLst>
      <p:ext uri="{BB962C8B-B14F-4D97-AF65-F5344CB8AC3E}">
        <p14:creationId xmlns:p14="http://schemas.microsoft.com/office/powerpoint/2010/main" val="12225353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9999FF"/>
        </a:solidFill>
        <a:effectLst/>
      </p:bgPr>
    </p:bg>
    <p:spTree>
      <p:nvGrpSpPr>
        <p:cNvPr id="1" name="Shape 568"/>
        <p:cNvGrpSpPr/>
        <p:nvPr/>
      </p:nvGrpSpPr>
      <p:grpSpPr>
        <a:xfrm>
          <a:off x="0" y="0"/>
          <a:ext cx="0" cy="0"/>
          <a:chOff x="0" y="0"/>
          <a:chExt cx="0" cy="0"/>
        </a:xfrm>
      </p:grpSpPr>
      <p:sp>
        <p:nvSpPr>
          <p:cNvPr id="569" name="Google Shape;569;p87"/>
          <p:cNvSpPr txBox="1"/>
          <p:nvPr/>
        </p:nvSpPr>
        <p:spPr>
          <a:xfrm>
            <a:off x="611187" y="350837"/>
            <a:ext cx="8100900" cy="5632500"/>
          </a:xfrm>
          <a:prstGeom prst="rect">
            <a:avLst/>
          </a:prstGeom>
          <a:noFill/>
          <a:ln>
            <a:noFill/>
          </a:ln>
        </p:spPr>
        <p:txBody>
          <a:bodyPr spcFirstLastPara="1" wrap="square" lIns="91425" tIns="45700" rIns="91425" bIns="45700" anchor="ctr" anchorCtr="0">
            <a:spAutoFit/>
          </a:bodyPr>
          <a:lstStyle/>
          <a:p>
            <a:pPr marL="0" marR="0" lvl="0" indent="449262" algn="ctr" rtl="0">
              <a:lnSpc>
                <a:spcPct val="100000"/>
              </a:lnSpc>
              <a:spcBef>
                <a:spcPts val="0"/>
              </a:spcBef>
              <a:spcAft>
                <a:spcPts val="0"/>
              </a:spcAft>
              <a:buClr>
                <a:srgbClr val="FFFF66"/>
              </a:buClr>
              <a:buSzPts val="2000"/>
              <a:buFont typeface="Comic Sans MS"/>
              <a:buNone/>
            </a:pPr>
            <a:r>
              <a:rPr lang="en-US" sz="2000" b="1" i="0" u="sng">
                <a:solidFill>
                  <a:srgbClr val="FFFF66"/>
                </a:solidFill>
                <a:latin typeface="Comic Sans MS"/>
                <a:ea typeface="Comic Sans MS"/>
                <a:cs typeface="Comic Sans MS"/>
                <a:sym typeface="Comic Sans MS"/>
              </a:rPr>
              <a:t>Tüm kalbimizle inanıyoruz ki</a:t>
            </a:r>
            <a:endParaRPr sz="2000" b="0" i="0" u="none">
              <a:solidFill>
                <a:srgbClr val="FFFF66"/>
              </a:solidFill>
              <a:latin typeface="Comic Sans MS"/>
              <a:ea typeface="Comic Sans MS"/>
              <a:cs typeface="Comic Sans MS"/>
              <a:sym typeface="Comic Sans MS"/>
            </a:endParaRPr>
          </a:p>
          <a:p>
            <a:pPr marL="449262" marR="0" lvl="0" indent="-449262" algn="ctr" rtl="0">
              <a:lnSpc>
                <a:spcPct val="100000"/>
              </a:lnSpc>
              <a:spcBef>
                <a:spcPts val="0"/>
              </a:spcBef>
              <a:spcAft>
                <a:spcPts val="0"/>
              </a:spcAft>
              <a:buClr>
                <a:srgbClr val="FFFF66"/>
              </a:buClr>
              <a:buSzPts val="2000"/>
              <a:buFont typeface="Comic Sans MS"/>
              <a:buChar char="•"/>
            </a:pPr>
            <a:r>
              <a:rPr lang="en-US" sz="2000" b="0" i="0" u="none">
                <a:solidFill>
                  <a:srgbClr val="FFFF66"/>
                </a:solidFill>
                <a:latin typeface="Comic Sans MS"/>
                <a:ea typeface="Comic Sans MS"/>
                <a:cs typeface="Comic Sans MS"/>
                <a:sym typeface="Comic Sans MS"/>
              </a:rPr>
              <a:t>Bütün anne-babalar iyi niyetlidir.</a:t>
            </a:r>
            <a:endParaRPr/>
          </a:p>
          <a:p>
            <a:pPr marL="449262" marR="0" lvl="0" indent="-322262" algn="ctr" rtl="0">
              <a:lnSpc>
                <a:spcPct val="100000"/>
              </a:lnSpc>
              <a:spcBef>
                <a:spcPts val="0"/>
              </a:spcBef>
              <a:spcAft>
                <a:spcPts val="0"/>
              </a:spcAft>
              <a:buClr>
                <a:schemeClr val="lt1"/>
              </a:buClr>
              <a:buSzPts val="2000"/>
              <a:buFont typeface="Times New Roman"/>
              <a:buNone/>
            </a:pPr>
            <a:endParaRPr sz="2000" b="0" i="0" u="none">
              <a:solidFill>
                <a:srgbClr val="FFFF66"/>
              </a:solidFill>
              <a:latin typeface="Comic Sans MS"/>
              <a:ea typeface="Comic Sans MS"/>
              <a:cs typeface="Comic Sans MS"/>
              <a:sym typeface="Comic Sans MS"/>
            </a:endParaRPr>
          </a:p>
          <a:p>
            <a:pPr marL="449262" marR="0" lvl="0" indent="-449262" algn="ctr" rtl="0">
              <a:lnSpc>
                <a:spcPct val="100000"/>
              </a:lnSpc>
              <a:spcBef>
                <a:spcPts val="0"/>
              </a:spcBef>
              <a:spcAft>
                <a:spcPts val="0"/>
              </a:spcAft>
              <a:buClr>
                <a:srgbClr val="FFFF66"/>
              </a:buClr>
              <a:buSzPts val="2000"/>
              <a:buFont typeface="Comic Sans MS"/>
              <a:buChar char="•"/>
            </a:pPr>
            <a:r>
              <a:rPr lang="en-US" sz="2000" b="0" i="0" u="none">
                <a:solidFill>
                  <a:srgbClr val="FFFF66"/>
                </a:solidFill>
                <a:latin typeface="Comic Sans MS"/>
                <a:ea typeface="Comic Sans MS"/>
                <a:cs typeface="Comic Sans MS"/>
                <a:sym typeface="Comic Sans MS"/>
              </a:rPr>
              <a:t>Umurlarında değilmiş gibi görünseler de çocuklarınız için  sizin tutum ve davranışlarınız çok ama çok önemlidir.</a:t>
            </a:r>
            <a:endParaRPr/>
          </a:p>
          <a:p>
            <a:pPr marL="449262" marR="0" lvl="0" indent="-322262" algn="ctr" rtl="0">
              <a:lnSpc>
                <a:spcPct val="100000"/>
              </a:lnSpc>
              <a:spcBef>
                <a:spcPts val="0"/>
              </a:spcBef>
              <a:spcAft>
                <a:spcPts val="0"/>
              </a:spcAft>
              <a:buClr>
                <a:schemeClr val="lt1"/>
              </a:buClr>
              <a:buSzPts val="2000"/>
              <a:buFont typeface="Times New Roman"/>
              <a:buNone/>
            </a:pPr>
            <a:endParaRPr sz="2000" b="0" i="0" u="none">
              <a:solidFill>
                <a:srgbClr val="FFFF66"/>
              </a:solidFill>
              <a:latin typeface="Comic Sans MS"/>
              <a:ea typeface="Comic Sans MS"/>
              <a:cs typeface="Comic Sans MS"/>
              <a:sym typeface="Comic Sans MS"/>
            </a:endParaRPr>
          </a:p>
          <a:p>
            <a:pPr marL="449262" marR="0" lvl="0" indent="-449262" algn="ctr" rtl="0">
              <a:lnSpc>
                <a:spcPct val="100000"/>
              </a:lnSpc>
              <a:spcBef>
                <a:spcPts val="0"/>
              </a:spcBef>
              <a:spcAft>
                <a:spcPts val="0"/>
              </a:spcAft>
              <a:buClr>
                <a:srgbClr val="FFFF66"/>
              </a:buClr>
              <a:buSzPts val="2000"/>
              <a:buFont typeface="Comic Sans MS"/>
              <a:buChar char="•"/>
            </a:pPr>
            <a:r>
              <a:rPr lang="en-US" sz="2000" b="0" i="0" u="none">
                <a:solidFill>
                  <a:srgbClr val="FFFF66"/>
                </a:solidFill>
                <a:latin typeface="Comic Sans MS"/>
                <a:ea typeface="Comic Sans MS"/>
                <a:cs typeface="Comic Sans MS"/>
                <a:sym typeface="Comic Sans MS"/>
              </a:rPr>
              <a:t>Dünyaya yeniden gelecek olsalar, çocuklarınız anne ve baba olarak yine sizi seçerlerdi. Siz onlar için bu kadar önemlisiniz.</a:t>
            </a:r>
            <a:endParaRPr/>
          </a:p>
          <a:p>
            <a:pPr marL="449262" marR="0" lvl="0" indent="-322262" algn="ctr" rtl="0">
              <a:lnSpc>
                <a:spcPct val="100000"/>
              </a:lnSpc>
              <a:spcBef>
                <a:spcPts val="0"/>
              </a:spcBef>
              <a:spcAft>
                <a:spcPts val="0"/>
              </a:spcAft>
              <a:buClr>
                <a:schemeClr val="lt1"/>
              </a:buClr>
              <a:buSzPts val="2000"/>
              <a:buFont typeface="Times New Roman"/>
              <a:buNone/>
            </a:pPr>
            <a:endParaRPr sz="2000" b="0" i="0" u="none">
              <a:solidFill>
                <a:srgbClr val="FFFF66"/>
              </a:solidFill>
              <a:latin typeface="Comic Sans MS"/>
              <a:ea typeface="Comic Sans MS"/>
              <a:cs typeface="Comic Sans MS"/>
              <a:sym typeface="Comic Sans MS"/>
            </a:endParaRPr>
          </a:p>
          <a:p>
            <a:pPr marL="449262" marR="0" lvl="0" indent="-449262" algn="ctr" rtl="0">
              <a:lnSpc>
                <a:spcPct val="100000"/>
              </a:lnSpc>
              <a:spcBef>
                <a:spcPts val="0"/>
              </a:spcBef>
              <a:spcAft>
                <a:spcPts val="0"/>
              </a:spcAft>
              <a:buClr>
                <a:srgbClr val="FFFF66"/>
              </a:buClr>
              <a:buSzPts val="2000"/>
              <a:buFont typeface="Comic Sans MS"/>
              <a:buChar char="•"/>
            </a:pPr>
            <a:r>
              <a:rPr lang="en-US" sz="2000" b="0" i="0" u="none">
                <a:solidFill>
                  <a:srgbClr val="FFFF66"/>
                </a:solidFill>
                <a:latin typeface="Comic Sans MS"/>
                <a:ea typeface="Comic Sans MS"/>
                <a:cs typeface="Comic Sans MS"/>
                <a:sym typeface="Comic Sans MS"/>
              </a:rPr>
              <a:t>Küçük değişiklikler büyük sonuçlar ortaya çıkarabilir.</a:t>
            </a:r>
            <a:endParaRPr/>
          </a:p>
          <a:p>
            <a:pPr marL="449262" marR="0" lvl="0" indent="-322262" algn="ctr" rtl="0">
              <a:lnSpc>
                <a:spcPct val="100000"/>
              </a:lnSpc>
              <a:spcBef>
                <a:spcPts val="0"/>
              </a:spcBef>
              <a:spcAft>
                <a:spcPts val="0"/>
              </a:spcAft>
              <a:buClr>
                <a:schemeClr val="lt1"/>
              </a:buClr>
              <a:buSzPts val="2000"/>
              <a:buFont typeface="Times New Roman"/>
              <a:buNone/>
            </a:pPr>
            <a:endParaRPr sz="2000" b="0" i="0" u="none">
              <a:solidFill>
                <a:srgbClr val="FFFF66"/>
              </a:solidFill>
              <a:latin typeface="Comic Sans MS"/>
              <a:ea typeface="Comic Sans MS"/>
              <a:cs typeface="Comic Sans MS"/>
              <a:sym typeface="Comic Sans MS"/>
            </a:endParaRPr>
          </a:p>
          <a:p>
            <a:pPr marL="449262" marR="0" lvl="0" indent="-449262" algn="ctr" rtl="0">
              <a:lnSpc>
                <a:spcPct val="100000"/>
              </a:lnSpc>
              <a:spcBef>
                <a:spcPts val="0"/>
              </a:spcBef>
              <a:spcAft>
                <a:spcPts val="0"/>
              </a:spcAft>
              <a:buClr>
                <a:srgbClr val="FFFF66"/>
              </a:buClr>
              <a:buSzPts val="2000"/>
              <a:buFont typeface="Comic Sans MS"/>
              <a:buChar char="•"/>
            </a:pPr>
            <a:r>
              <a:rPr lang="en-US" sz="2000" b="0" i="0" u="none">
                <a:solidFill>
                  <a:srgbClr val="FFFF66"/>
                </a:solidFill>
                <a:latin typeface="Comic Sans MS"/>
                <a:ea typeface="Comic Sans MS"/>
                <a:cs typeface="Comic Sans MS"/>
                <a:sym typeface="Comic Sans MS"/>
              </a:rPr>
              <a:t>Bir kişiyi de, bir mesleği de geliştiren başlıca güç; objektif, cesur ve dürüst yapılmış bir öz eleştiridir. </a:t>
            </a:r>
            <a:endParaRPr/>
          </a:p>
          <a:p>
            <a:pPr marL="449262" marR="0" lvl="0" indent="-322262" algn="ctr" rtl="0">
              <a:lnSpc>
                <a:spcPct val="100000"/>
              </a:lnSpc>
              <a:spcBef>
                <a:spcPts val="0"/>
              </a:spcBef>
              <a:spcAft>
                <a:spcPts val="0"/>
              </a:spcAft>
              <a:buClr>
                <a:schemeClr val="lt1"/>
              </a:buClr>
              <a:buSzPts val="2000"/>
              <a:buFont typeface="Times New Roman"/>
              <a:buNone/>
            </a:pPr>
            <a:endParaRPr sz="2000" b="0" i="0" u="none">
              <a:solidFill>
                <a:srgbClr val="FFFF66"/>
              </a:solidFill>
              <a:latin typeface="Comic Sans MS"/>
              <a:ea typeface="Comic Sans MS"/>
              <a:cs typeface="Comic Sans MS"/>
              <a:sym typeface="Comic Sans MS"/>
            </a:endParaRPr>
          </a:p>
          <a:p>
            <a:pPr marL="449262" marR="0" lvl="0" indent="-449262" algn="ctr" rtl="0">
              <a:lnSpc>
                <a:spcPct val="100000"/>
              </a:lnSpc>
              <a:spcBef>
                <a:spcPts val="0"/>
              </a:spcBef>
              <a:spcAft>
                <a:spcPts val="0"/>
              </a:spcAft>
              <a:buClr>
                <a:srgbClr val="FFFF66"/>
              </a:buClr>
              <a:buSzPts val="2000"/>
              <a:buFont typeface="Comic Sans MS"/>
              <a:buChar char="•"/>
            </a:pPr>
            <a:r>
              <a:rPr lang="en-US" sz="2000" b="0" i="0" u="none">
                <a:solidFill>
                  <a:srgbClr val="FFFF66"/>
                </a:solidFill>
                <a:latin typeface="Comic Sans MS"/>
                <a:ea typeface="Comic Sans MS"/>
                <a:cs typeface="Comic Sans MS"/>
                <a:sym typeface="Comic Sans MS"/>
              </a:rPr>
              <a:t>Bir şeylerin değişmesini istiyorsak işe kendimizden başlamalıyız. Suçlu arayarak ya da bahaneler üreterek değişim gerçekleşmez.</a:t>
            </a:r>
            <a:endParaRPr/>
          </a:p>
          <a:p>
            <a:pPr marL="0" marR="0" lvl="0" indent="0" algn="l" rtl="0">
              <a:lnSpc>
                <a:spcPct val="100000"/>
              </a:lnSpc>
              <a:spcBef>
                <a:spcPts val="0"/>
              </a:spcBef>
              <a:spcAft>
                <a:spcPts val="0"/>
              </a:spcAft>
              <a:buNone/>
            </a:pPr>
            <a:endParaRPr sz="2000" b="0" i="0" u="none">
              <a:solidFill>
                <a:srgbClr val="FFFF66"/>
              </a:solidFill>
              <a:latin typeface="Comic Sans MS"/>
              <a:ea typeface="Comic Sans MS"/>
              <a:cs typeface="Comic Sans MS"/>
              <a:sym typeface="Comic Sans MS"/>
            </a:endParaRPr>
          </a:p>
        </p:txBody>
      </p:sp>
      <p:sp>
        <p:nvSpPr>
          <p:cNvPr id="570" name="Google Shape;570;p87"/>
          <p:cNvSpPr txBox="1"/>
          <p:nvPr/>
        </p:nvSpPr>
        <p:spPr>
          <a:xfrm>
            <a:off x="5076825" y="5670550"/>
            <a:ext cx="3786300" cy="822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C000"/>
              </a:buClr>
              <a:buSzPts val="2400"/>
              <a:buFont typeface="Times New Roman"/>
              <a:buNone/>
            </a:pPr>
            <a:r>
              <a:rPr lang="en-US" sz="2400" b="0" i="0" u="sng">
                <a:solidFill>
                  <a:srgbClr val="FFC000"/>
                </a:solidFill>
                <a:effectLst>
                  <a:outerShdw blurRad="38100" dist="38100" dir="2700000" algn="tl">
                    <a:srgbClr val="C0C0C0"/>
                  </a:outerShdw>
                </a:effectLst>
                <a:latin typeface="Times New Roman"/>
                <a:ea typeface="Times New Roman"/>
                <a:cs typeface="Times New Roman"/>
                <a:sym typeface="Times New Roman"/>
              </a:rPr>
              <a:t>HAZIRLAYAN</a:t>
            </a:r>
            <a:endParaRPr/>
          </a:p>
          <a:p>
            <a:pPr marL="0" marR="0" lvl="0" indent="0" algn="ctr" rtl="0">
              <a:lnSpc>
                <a:spcPct val="100000"/>
              </a:lnSpc>
              <a:spcBef>
                <a:spcPts val="0"/>
              </a:spcBef>
              <a:spcAft>
                <a:spcPts val="0"/>
              </a:spcAft>
              <a:buClr>
                <a:schemeClr val="lt1"/>
              </a:buClr>
              <a:buSzPts val="2400"/>
              <a:buFont typeface="Times New Roman"/>
              <a:buNone/>
            </a:pPr>
            <a:r>
              <a:rPr lang="en-US" sz="2400" b="0" i="0" u="none">
                <a:solidFill>
                  <a:schemeClr val="lt1"/>
                </a:solidFill>
                <a:latin typeface="Times New Roman"/>
                <a:ea typeface="Times New Roman"/>
                <a:cs typeface="Times New Roman"/>
                <a:sym typeface="Times New Roman"/>
              </a:rPr>
              <a:t>REHBERLİK SERVİSİ</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69"/>
                                        </p:tgtEl>
                                        <p:attrNameLst>
                                          <p:attrName>style.visibility</p:attrName>
                                        </p:attrNameLst>
                                      </p:cBhvr>
                                      <p:to>
                                        <p:strVal val="visible"/>
                                      </p:to>
                                    </p:set>
                                    <p:animEffect transition="in" filter="fade">
                                      <p:cBhvr>
                                        <p:cTn id="7" dur="500"/>
                                        <p:tgtEl>
                                          <p:spTgt spid="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393"/>
        <p:cNvGrpSpPr/>
        <p:nvPr/>
      </p:nvGrpSpPr>
      <p:grpSpPr>
        <a:xfrm>
          <a:off x="0" y="0"/>
          <a:ext cx="0" cy="0"/>
          <a:chOff x="0" y="0"/>
          <a:chExt cx="0" cy="0"/>
        </a:xfrm>
      </p:grpSpPr>
      <p:sp>
        <p:nvSpPr>
          <p:cNvPr id="394" name="Google Shape;394;p53"/>
          <p:cNvSpPr txBox="1">
            <a:spLocks noGrp="1"/>
          </p:cNvSpPr>
          <p:nvPr>
            <p:ph idx="1"/>
          </p:nvPr>
        </p:nvSpPr>
        <p:spPr>
          <a:xfrm>
            <a:off x="250825" y="549275"/>
            <a:ext cx="8436000" cy="59754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hlink"/>
              </a:buClr>
              <a:buSzPts val="1400"/>
              <a:buFont typeface="Noto Sans Symbols"/>
              <a:buChar char="■"/>
            </a:pPr>
            <a:r>
              <a:rPr lang="en-US" sz="2000" b="1" i="0" u="none" dirty="0">
                <a:solidFill>
                  <a:schemeClr val="hlink"/>
                </a:solidFill>
                <a:effectLst>
                  <a:outerShdw blurRad="38100" dist="38100" dir="2700000" algn="tl">
                    <a:srgbClr val="C0C0C0"/>
                  </a:outerShdw>
                </a:effectLst>
                <a:latin typeface="Comic Sans MS"/>
                <a:ea typeface="Comic Sans MS"/>
                <a:cs typeface="Comic Sans MS"/>
                <a:sym typeface="Comic Sans MS"/>
              </a:rPr>
              <a:t>OKULA GELİŞ-GİDİŞ SAATLERİ</a:t>
            </a:r>
            <a:endParaRPr dirty="0"/>
          </a:p>
          <a:p>
            <a:pPr marL="342900" lvl="0" indent="-342900" algn="l" rtl="0">
              <a:lnSpc>
                <a:spcPct val="80000"/>
              </a:lnSpc>
              <a:spcBef>
                <a:spcPts val="400"/>
              </a:spcBef>
              <a:spcAft>
                <a:spcPts val="0"/>
              </a:spcAft>
              <a:buSzPts val="1400"/>
              <a:buNone/>
            </a:pPr>
            <a:r>
              <a:rPr lang="en-US" sz="20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r>
            <a:br>
              <a:rPr lang="en-US" sz="20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br>
            <a:r>
              <a:rPr lang="en-US" sz="2000" b="0" i="0" u="none" dirty="0">
                <a:solidFill>
                  <a:schemeClr val="lt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Dersler</a:t>
            </a:r>
            <a:r>
              <a:rPr lang="en-US" sz="2000" b="0" i="0" u="none" dirty="0">
                <a:solidFill>
                  <a:schemeClr val="dk1"/>
                </a:solidFill>
                <a:latin typeface="Comic Sans MS"/>
                <a:ea typeface="Comic Sans MS"/>
                <a:cs typeface="Comic Sans MS"/>
                <a:sym typeface="Comic Sans MS"/>
              </a:rPr>
              <a:t> her </a:t>
            </a:r>
            <a:r>
              <a:rPr lang="en-US" sz="2000" b="0" i="0" u="none" dirty="0" err="1">
                <a:solidFill>
                  <a:schemeClr val="dk1"/>
                </a:solidFill>
                <a:latin typeface="Comic Sans MS"/>
                <a:ea typeface="Comic Sans MS"/>
                <a:cs typeface="Comic Sans MS"/>
                <a:sym typeface="Comic Sans MS"/>
              </a:rPr>
              <a:t>gün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okulda</a:t>
            </a:r>
            <a:r>
              <a:rPr lang="en-US" sz="2000" b="0" i="0" u="none" dirty="0">
                <a:solidFill>
                  <a:schemeClr val="dk1"/>
                </a:solidFill>
                <a:latin typeface="Comic Sans MS"/>
                <a:ea typeface="Comic Sans MS"/>
                <a:cs typeface="Comic Sans MS"/>
                <a:sym typeface="Comic Sans MS"/>
              </a:rPr>
              <a:t> </a:t>
            </a:r>
            <a:r>
              <a:rPr lang="en-US" sz="2000" b="0" i="0" u="none" dirty="0" smtClean="0">
                <a:solidFill>
                  <a:srgbClr val="FF0000"/>
                </a:solidFill>
                <a:latin typeface="Comic Sans MS"/>
                <a:ea typeface="Comic Sans MS"/>
                <a:cs typeface="Comic Sans MS"/>
                <a:sym typeface="Comic Sans MS"/>
              </a:rPr>
              <a:t>8:</a:t>
            </a:r>
            <a:r>
              <a:rPr lang="tr-TR" sz="2000" b="0" i="0" u="none" dirty="0" smtClean="0">
                <a:solidFill>
                  <a:srgbClr val="FF0000"/>
                </a:solidFill>
                <a:latin typeface="Comic Sans MS"/>
                <a:ea typeface="Comic Sans MS"/>
                <a:cs typeface="Comic Sans MS"/>
                <a:sym typeface="Comic Sans MS"/>
              </a:rPr>
              <a:t>00</a:t>
            </a:r>
            <a:r>
              <a:rPr lang="en-US" sz="2000" b="0" i="0" u="none" dirty="0" smtClean="0">
                <a:solidFill>
                  <a:schemeClr val="dk1"/>
                </a:solidFill>
                <a:latin typeface="Comic Sans MS"/>
                <a:ea typeface="Comic Sans MS"/>
                <a:cs typeface="Comic Sans MS"/>
                <a:sym typeface="Comic Sans MS"/>
              </a:rPr>
              <a:t>'de </a:t>
            </a:r>
            <a:r>
              <a:rPr lang="en-US" sz="2000" b="0" i="0" u="none" dirty="0" err="1">
                <a:solidFill>
                  <a:schemeClr val="dk1"/>
                </a:solidFill>
                <a:latin typeface="Comic Sans MS"/>
                <a:ea typeface="Comic Sans MS"/>
                <a:cs typeface="Comic Sans MS"/>
                <a:sym typeface="Comic Sans MS"/>
              </a:rPr>
              <a:t>başlar</a:t>
            </a:r>
            <a:r>
              <a:rPr lang="en-US" sz="2000" b="0" i="0" u="none" dirty="0">
                <a:solidFill>
                  <a:schemeClr val="dk1"/>
                </a:solidFill>
                <a:latin typeface="Comic Sans MS"/>
                <a:ea typeface="Comic Sans MS"/>
                <a:cs typeface="Comic Sans MS"/>
                <a:sym typeface="Comic Sans MS"/>
              </a:rPr>
              <a:t>.</a:t>
            </a:r>
            <a:br>
              <a:rPr lang="en-US" sz="2000" b="0" i="0" u="none" dirty="0">
                <a:solidFill>
                  <a:schemeClr val="dk1"/>
                </a:solidFill>
                <a:latin typeface="Comic Sans MS"/>
                <a:ea typeface="Comic Sans MS"/>
                <a:cs typeface="Comic Sans MS"/>
                <a:sym typeface="Comic Sans MS"/>
              </a:rPr>
            </a:b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Tören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için</a:t>
            </a:r>
            <a:r>
              <a:rPr lang="en-US" sz="2000" b="0" i="0" u="none" dirty="0">
                <a:solidFill>
                  <a:schemeClr val="dk1"/>
                </a:solidFill>
                <a:latin typeface="Comic Sans MS"/>
                <a:ea typeface="Comic Sans MS"/>
                <a:cs typeface="Comic Sans MS"/>
                <a:sym typeface="Comic Sans MS"/>
              </a:rPr>
              <a:t> </a:t>
            </a:r>
            <a:r>
              <a:rPr lang="tr-TR" sz="2000" b="0" i="0" u="none" dirty="0" smtClean="0">
                <a:solidFill>
                  <a:schemeClr val="dk1"/>
                </a:solidFill>
                <a:latin typeface="Comic Sans MS"/>
                <a:ea typeface="Comic Sans MS"/>
                <a:cs typeface="Comic Sans MS"/>
                <a:sym typeface="Comic Sans MS"/>
              </a:rPr>
              <a:t>7</a:t>
            </a:r>
            <a:r>
              <a:rPr lang="en-US" sz="2000" b="0" i="0" u="none" dirty="0" smtClean="0">
                <a:solidFill>
                  <a:schemeClr val="dk1"/>
                </a:solidFill>
                <a:latin typeface="Comic Sans MS"/>
                <a:ea typeface="Comic Sans MS"/>
                <a:cs typeface="Comic Sans MS"/>
                <a:sym typeface="Comic Sans MS"/>
              </a:rPr>
              <a:t>: </a:t>
            </a:r>
            <a:r>
              <a:rPr lang="tr-TR" sz="2000" dirty="0" smtClean="0">
                <a:solidFill>
                  <a:schemeClr val="dk1"/>
                </a:solidFill>
                <a:latin typeface="Comic Sans MS"/>
                <a:ea typeface="Comic Sans MS"/>
                <a:cs typeface="Comic Sans MS"/>
                <a:sym typeface="Comic Sans MS"/>
              </a:rPr>
              <a:t>50</a:t>
            </a:r>
            <a:r>
              <a:rPr lang="en-US" sz="2000" b="0" i="0" u="none" dirty="0" smtClean="0">
                <a:solidFill>
                  <a:schemeClr val="dk1"/>
                </a:solidFill>
                <a:latin typeface="Comic Sans MS"/>
                <a:ea typeface="Comic Sans MS"/>
                <a:cs typeface="Comic Sans MS"/>
                <a:sym typeface="Comic Sans MS"/>
              </a:rPr>
              <a:t>'</a:t>
            </a:r>
            <a:r>
              <a:rPr lang="en-US" sz="2000" b="0" i="0" u="none" dirty="0" err="1" smtClean="0">
                <a:solidFill>
                  <a:schemeClr val="dk1"/>
                </a:solidFill>
                <a:latin typeface="Comic Sans MS"/>
                <a:ea typeface="Comic Sans MS"/>
                <a:cs typeface="Comic Sans MS"/>
                <a:sym typeface="Comic Sans MS"/>
              </a:rPr>
              <a:t>da</a:t>
            </a:r>
            <a:r>
              <a:rPr lang="en-US" sz="2000" b="0" i="0" u="none" dirty="0" smtClean="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okulda</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bulunmak</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gerekir</a:t>
            </a:r>
            <a:r>
              <a:rPr lang="en-US" sz="2000" b="0" i="0" u="none" dirty="0">
                <a:solidFill>
                  <a:schemeClr val="dk1"/>
                </a:solidFill>
                <a:latin typeface="Comic Sans MS"/>
                <a:ea typeface="Comic Sans MS"/>
                <a:cs typeface="Comic Sans MS"/>
                <a:sym typeface="Comic Sans MS"/>
              </a:rPr>
              <a:t>.</a:t>
            </a:r>
            <a:br>
              <a:rPr lang="en-US" sz="2000" b="0" i="0" u="none" dirty="0">
                <a:solidFill>
                  <a:schemeClr val="dk1"/>
                </a:solidFill>
                <a:latin typeface="Comic Sans MS"/>
                <a:ea typeface="Comic Sans MS"/>
                <a:cs typeface="Comic Sans MS"/>
                <a:sym typeface="Comic Sans MS"/>
              </a:rPr>
            </a:b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Öğle</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teneffüsümüz</a:t>
            </a:r>
            <a:r>
              <a:rPr lang="en-US" sz="2000" b="0" i="0" u="none" dirty="0">
                <a:solidFill>
                  <a:schemeClr val="dk1"/>
                </a:solidFill>
                <a:latin typeface="Comic Sans MS"/>
                <a:ea typeface="Comic Sans MS"/>
                <a:cs typeface="Comic Sans MS"/>
                <a:sym typeface="Comic Sans MS"/>
              </a:rPr>
              <a:t>  </a:t>
            </a:r>
            <a:r>
              <a:rPr lang="en-US" sz="2000" b="0" i="0" u="none" dirty="0" smtClean="0">
                <a:solidFill>
                  <a:srgbClr val="FF0000"/>
                </a:solidFill>
                <a:latin typeface="Comic Sans MS"/>
                <a:ea typeface="Comic Sans MS"/>
                <a:cs typeface="Comic Sans MS"/>
                <a:sym typeface="Comic Sans MS"/>
              </a:rPr>
              <a:t>12:</a:t>
            </a:r>
            <a:r>
              <a:rPr lang="tr-TR" sz="2000" b="0" i="0" u="none" dirty="0" smtClean="0">
                <a:solidFill>
                  <a:srgbClr val="FF0000"/>
                </a:solidFill>
                <a:latin typeface="Comic Sans MS"/>
                <a:ea typeface="Comic Sans MS"/>
                <a:cs typeface="Comic Sans MS"/>
                <a:sym typeface="Comic Sans MS"/>
              </a:rPr>
              <a:t>00</a:t>
            </a:r>
            <a:r>
              <a:rPr lang="en-US" sz="2000" b="0" i="0" u="none" dirty="0" smtClean="0">
                <a:solidFill>
                  <a:srgbClr val="FF0000"/>
                </a:solidFill>
                <a:latin typeface="Comic Sans MS"/>
                <a:ea typeface="Comic Sans MS"/>
                <a:cs typeface="Comic Sans MS"/>
                <a:sym typeface="Comic Sans MS"/>
              </a:rPr>
              <a:t>– 13:</a:t>
            </a:r>
            <a:r>
              <a:rPr lang="tr-TR" sz="2000" b="0" i="0" u="none" dirty="0" smtClean="0">
                <a:solidFill>
                  <a:srgbClr val="FF0000"/>
                </a:solidFill>
                <a:latin typeface="Comic Sans MS"/>
                <a:ea typeface="Comic Sans MS"/>
                <a:cs typeface="Comic Sans MS"/>
                <a:sym typeface="Comic Sans MS"/>
              </a:rPr>
              <a:t>00</a:t>
            </a:r>
            <a:r>
              <a:rPr lang="en-US" sz="2000" b="0" i="0" u="none" dirty="0" smtClean="0">
                <a:solidFill>
                  <a:srgbClr val="FF0000"/>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arasındadır</a:t>
            </a:r>
            <a:r>
              <a:rPr lang="en-US" sz="2000" b="0" i="0" u="none" dirty="0">
                <a:solidFill>
                  <a:schemeClr val="dk1"/>
                </a:solidFill>
                <a:latin typeface="Comic Sans MS"/>
                <a:ea typeface="Comic Sans MS"/>
                <a:cs typeface="Comic Sans MS"/>
                <a:sym typeface="Comic Sans MS"/>
              </a:rPr>
              <a:t>. </a:t>
            </a:r>
            <a:br>
              <a:rPr lang="en-US" sz="2000" b="0" i="0" u="none" dirty="0">
                <a:solidFill>
                  <a:schemeClr val="dk1"/>
                </a:solidFill>
                <a:latin typeface="Comic Sans MS"/>
                <a:ea typeface="Comic Sans MS"/>
                <a:cs typeface="Comic Sans MS"/>
                <a:sym typeface="Comic Sans MS"/>
              </a:rPr>
            </a:b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Çıkışlar</a:t>
            </a:r>
            <a:r>
              <a:rPr lang="en-US" sz="2000" b="0" i="0" u="none" dirty="0">
                <a:solidFill>
                  <a:schemeClr val="dk1"/>
                </a:solidFill>
                <a:latin typeface="Comic Sans MS"/>
                <a:ea typeface="Comic Sans MS"/>
                <a:cs typeface="Comic Sans MS"/>
                <a:sym typeface="Comic Sans MS"/>
              </a:rPr>
              <a:t> </a:t>
            </a:r>
            <a:r>
              <a:rPr lang="tr-TR" sz="2000" dirty="0" smtClean="0">
                <a:solidFill>
                  <a:schemeClr val="dk1"/>
                </a:solidFill>
                <a:latin typeface="Comic Sans MS"/>
                <a:ea typeface="Comic Sans MS"/>
                <a:cs typeface="Comic Sans MS"/>
                <a:sym typeface="Comic Sans MS"/>
              </a:rPr>
              <a:t>şubelere göre değişiklik göstermektedir. 9.sınıflar 15.20’de çıkmaktadır.</a:t>
            </a:r>
            <a:r>
              <a:rPr lang="en-US" sz="2000" b="0" i="0" u="none" dirty="0">
                <a:solidFill>
                  <a:schemeClr val="dk1"/>
                </a:solidFill>
                <a:latin typeface="Comic Sans MS"/>
                <a:ea typeface="Comic Sans MS"/>
                <a:cs typeface="Comic Sans MS"/>
                <a:sym typeface="Comic Sans MS"/>
              </a:rPr>
              <a:t/>
            </a:r>
            <a:br>
              <a:rPr lang="en-US" sz="2000" b="0" i="0" u="none" dirty="0">
                <a:solidFill>
                  <a:schemeClr val="dk1"/>
                </a:solidFill>
                <a:latin typeface="Comic Sans MS"/>
                <a:ea typeface="Comic Sans MS"/>
                <a:cs typeface="Comic Sans MS"/>
                <a:sym typeface="Comic Sans MS"/>
              </a:rPr>
            </a:br>
            <a:endParaRPr dirty="0"/>
          </a:p>
          <a:p>
            <a:pPr marL="342900" lvl="0" indent="-342900" algn="l" rtl="0">
              <a:lnSpc>
                <a:spcPct val="80000"/>
              </a:lnSpc>
              <a:spcBef>
                <a:spcPts val="400"/>
              </a:spcBef>
              <a:spcAft>
                <a:spcPts val="0"/>
              </a:spcAft>
              <a:buSzPts val="1400"/>
              <a:buNone/>
            </a:pPr>
            <a:r>
              <a:rPr lang="en-US" sz="2000" b="0" i="0" u="none" dirty="0">
                <a:solidFill>
                  <a:schemeClr val="lt1"/>
                </a:solidFill>
                <a:latin typeface="Comic Sans MS"/>
                <a:ea typeface="Comic Sans MS"/>
                <a:cs typeface="Comic Sans MS"/>
                <a:sym typeface="Comic Sans MS"/>
              </a:rPr>
              <a:t/>
            </a:r>
            <a:br>
              <a:rPr lang="en-US" sz="2000" b="0" i="0" u="none" dirty="0">
                <a:solidFill>
                  <a:schemeClr val="lt1"/>
                </a:solidFill>
                <a:latin typeface="Comic Sans MS"/>
                <a:ea typeface="Comic Sans MS"/>
                <a:cs typeface="Comic Sans MS"/>
                <a:sym typeface="Comic Sans MS"/>
              </a:rPr>
            </a:br>
            <a:r>
              <a:rPr lang="en-US" sz="2000" b="1" i="0" u="none" dirty="0">
                <a:solidFill>
                  <a:schemeClr val="hlink"/>
                </a:solidFill>
                <a:latin typeface="Comic Sans MS"/>
                <a:ea typeface="Comic Sans MS"/>
                <a:cs typeface="Comic Sans MS"/>
                <a:sym typeface="Comic Sans MS"/>
              </a:rPr>
              <a:t>OKULDAN ERKEN ÇIKMA</a:t>
            </a:r>
            <a:endParaRPr dirty="0"/>
          </a:p>
          <a:p>
            <a:pPr marL="342900" lvl="0" indent="-342900" algn="l" rtl="0">
              <a:lnSpc>
                <a:spcPct val="80000"/>
              </a:lnSpc>
              <a:spcBef>
                <a:spcPts val="400"/>
              </a:spcBef>
              <a:spcAft>
                <a:spcPts val="0"/>
              </a:spcAft>
              <a:buSzPts val="1400"/>
              <a:buNone/>
            </a:pPr>
            <a:r>
              <a:rPr lang="en-US" sz="2000" b="0" i="0" u="none" dirty="0">
                <a:solidFill>
                  <a:schemeClr val="lt1"/>
                </a:solidFill>
                <a:latin typeface="Comic Sans MS"/>
                <a:ea typeface="Comic Sans MS"/>
                <a:cs typeface="Comic Sans MS"/>
                <a:sym typeface="Comic Sans MS"/>
              </a:rPr>
              <a:t/>
            </a:r>
            <a:br>
              <a:rPr lang="en-US" sz="2000" b="0" i="0" u="none" dirty="0">
                <a:solidFill>
                  <a:schemeClr val="lt1"/>
                </a:solidFill>
                <a:latin typeface="Comic Sans MS"/>
                <a:ea typeface="Comic Sans MS"/>
                <a:cs typeface="Comic Sans MS"/>
                <a:sym typeface="Comic Sans MS"/>
              </a:rPr>
            </a:b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Öğrencilerin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yukarıda</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belirtilen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saatler</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içinde</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okulda</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bulunmaları</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gerekmektedir</a:t>
            </a:r>
            <a:r>
              <a:rPr lang="en-US" sz="2000" b="0" i="0" u="none" dirty="0">
                <a:solidFill>
                  <a:schemeClr val="dk1"/>
                </a:solidFill>
                <a:latin typeface="Comic Sans MS"/>
                <a:ea typeface="Comic Sans MS"/>
                <a:cs typeface="Comic Sans MS"/>
                <a:sym typeface="Comic Sans MS"/>
              </a:rPr>
              <a:t>.</a:t>
            </a:r>
            <a:br>
              <a:rPr lang="en-US" sz="2000" b="0" i="0" u="none" dirty="0">
                <a:solidFill>
                  <a:schemeClr val="dk1"/>
                </a:solidFill>
                <a:latin typeface="Comic Sans MS"/>
                <a:ea typeface="Comic Sans MS"/>
                <a:cs typeface="Comic Sans MS"/>
                <a:sym typeface="Comic Sans MS"/>
              </a:rPr>
            </a:b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Öğrenciler</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doktor</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randevuları</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veya</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diğer</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aktiviteler</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için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okuldan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izinsiz</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erken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ayrılamazlar</a:t>
            </a:r>
            <a:r>
              <a:rPr lang="en-US" sz="2000" b="0" i="0" u="none" dirty="0">
                <a:solidFill>
                  <a:schemeClr val="dk1"/>
                </a:solidFill>
                <a:latin typeface="Comic Sans MS"/>
                <a:ea typeface="Comic Sans MS"/>
                <a:cs typeface="Comic Sans MS"/>
                <a:sym typeface="Comic Sans MS"/>
              </a:rPr>
              <a:t>.</a:t>
            </a:r>
            <a:br>
              <a:rPr lang="en-US" sz="2000" b="0" i="0" u="none" dirty="0">
                <a:solidFill>
                  <a:schemeClr val="dk1"/>
                </a:solidFill>
                <a:latin typeface="Comic Sans MS"/>
                <a:ea typeface="Comic Sans MS"/>
                <a:cs typeface="Comic Sans MS"/>
                <a:sym typeface="Comic Sans MS"/>
              </a:rPr>
            </a:b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Veliler</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öğrencilerin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okuldan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erken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çıkması</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ile</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ilgili</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taleplerini</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Okul</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Müdürüne</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ileterek</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uygun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görüldüğü</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takdirde</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bizzat</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okuldan</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kendileri</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almaları</a:t>
            </a:r>
            <a:r>
              <a:rPr lang="en-US" sz="2000" b="0" i="0" u="none" dirty="0">
                <a:solidFill>
                  <a:schemeClr val="dk1"/>
                </a:solidFill>
                <a:latin typeface="Comic Sans MS"/>
                <a:ea typeface="Comic Sans MS"/>
                <a:cs typeface="Comic Sans MS"/>
                <a:sym typeface="Comic Sans MS"/>
              </a:rPr>
              <a:t> </a:t>
            </a:r>
            <a:r>
              <a:rPr lang="en-US" sz="2000" b="0" i="0" u="none" dirty="0" err="1">
                <a:solidFill>
                  <a:schemeClr val="dk1"/>
                </a:solidFill>
                <a:latin typeface="Comic Sans MS"/>
                <a:ea typeface="Comic Sans MS"/>
                <a:cs typeface="Comic Sans MS"/>
                <a:sym typeface="Comic Sans MS"/>
              </a:rPr>
              <a:t>gerekmektedir</a:t>
            </a:r>
            <a:r>
              <a:rPr lang="en-US" sz="2000" b="0" i="0" u="none" dirty="0">
                <a:solidFill>
                  <a:schemeClr val="dk1"/>
                </a:solidFill>
                <a:latin typeface="Comic Sans MS"/>
                <a:ea typeface="Comic Sans MS"/>
                <a:cs typeface="Comic Sans MS"/>
                <a:sym typeface="Comic Sans MS"/>
              </a:rPr>
              <a:t>. </a:t>
            </a:r>
            <a:br>
              <a:rPr lang="en-US" sz="2000" b="0" i="0" u="none" dirty="0">
                <a:solidFill>
                  <a:schemeClr val="dk1"/>
                </a:solidFill>
                <a:latin typeface="Comic Sans MS"/>
                <a:ea typeface="Comic Sans MS"/>
                <a:cs typeface="Comic Sans MS"/>
                <a:sym typeface="Comic Sans MS"/>
              </a:rPr>
            </a:br>
            <a:r>
              <a:rPr lang="en-US" sz="2000" b="0" i="0" u="none" dirty="0">
                <a:solidFill>
                  <a:schemeClr val="lt1"/>
                </a:solidFill>
                <a:latin typeface="Comic Sans MS"/>
                <a:ea typeface="Comic Sans MS"/>
                <a:cs typeface="Comic Sans MS"/>
                <a:sym typeface="Comic Sans MS"/>
              </a:rPr>
              <a:t/>
            </a:r>
            <a:br>
              <a:rPr lang="en-US" sz="2000" b="0" i="0" u="none" dirty="0">
                <a:solidFill>
                  <a:schemeClr val="lt1"/>
                </a:solidFill>
                <a:latin typeface="Comic Sans MS"/>
                <a:ea typeface="Comic Sans MS"/>
                <a:cs typeface="Comic Sans MS"/>
                <a:sym typeface="Comic Sans MS"/>
              </a:rPr>
            </a:b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398"/>
        <p:cNvGrpSpPr/>
        <p:nvPr/>
      </p:nvGrpSpPr>
      <p:grpSpPr>
        <a:xfrm>
          <a:off x="0" y="0"/>
          <a:ext cx="0" cy="0"/>
          <a:chOff x="0" y="0"/>
          <a:chExt cx="0" cy="0"/>
        </a:xfrm>
      </p:grpSpPr>
      <p:sp>
        <p:nvSpPr>
          <p:cNvPr id="399" name="Google Shape;399;p54"/>
          <p:cNvSpPr txBox="1"/>
          <p:nvPr/>
        </p:nvSpPr>
        <p:spPr>
          <a:xfrm>
            <a:off x="395287" y="294925"/>
            <a:ext cx="8497800" cy="65556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hlink"/>
              </a:buClr>
              <a:buSzPts val="2800"/>
              <a:buFont typeface="Comic Sans MS"/>
              <a:buNone/>
            </a:pPr>
            <a:r>
              <a:rPr lang="en-US" sz="2800" b="1" i="0" u="none" dirty="0">
                <a:solidFill>
                  <a:schemeClr val="hlink"/>
                </a:solidFill>
                <a:latin typeface="Comic Sans MS"/>
                <a:ea typeface="Comic Sans MS"/>
                <a:cs typeface="Comic Sans MS"/>
                <a:sym typeface="Comic Sans MS"/>
              </a:rPr>
              <a:t>KÜTÜPHANEDEN YARARLANMA</a:t>
            </a:r>
            <a:r>
              <a:rPr lang="en-US" sz="2800" b="0" i="0" u="none" dirty="0">
                <a:solidFill>
                  <a:schemeClr val="lt1"/>
                </a:solidFill>
                <a:latin typeface="Comic Sans MS"/>
                <a:ea typeface="Comic Sans MS"/>
                <a:cs typeface="Comic Sans MS"/>
                <a:sym typeface="Comic Sans MS"/>
              </a:rPr>
              <a:t/>
            </a:r>
            <a:br>
              <a:rPr lang="en-US" sz="2800" b="0" i="0" u="none" dirty="0">
                <a:solidFill>
                  <a:schemeClr val="lt1"/>
                </a:solidFill>
                <a:latin typeface="Comic Sans MS"/>
                <a:ea typeface="Comic Sans MS"/>
                <a:cs typeface="Comic Sans MS"/>
                <a:sym typeface="Comic Sans MS"/>
              </a:rPr>
            </a:br>
            <a:endParaRPr dirty="0"/>
          </a:p>
          <a:p>
            <a:pPr marL="0" marR="0" lvl="0" indent="0" algn="l" rtl="0">
              <a:lnSpc>
                <a:spcPct val="100000"/>
              </a:lnSpc>
              <a:spcBef>
                <a:spcPts val="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Eğitim</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öğretimin</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devam</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ettiği</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süre</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içinde</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öğrencilerin</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çalışmalarında</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kullanabilecekleri</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projelerini</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hazırlayabilecekleri</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ve</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yeterli</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sayıda</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dokümana</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sahip</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olan</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bir</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kütüphanemiz</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vardır</a:t>
            </a:r>
            <a:r>
              <a:rPr lang="en-US" sz="2800" b="0" i="0" u="none" dirty="0">
                <a:solidFill>
                  <a:schemeClr val="dk1"/>
                </a:solidFill>
                <a:latin typeface="Comic Sans MS"/>
                <a:ea typeface="Comic Sans MS"/>
                <a:cs typeface="Comic Sans MS"/>
                <a:sym typeface="Comic Sans MS"/>
              </a:rPr>
              <a:t>.   </a:t>
            </a:r>
            <a:endParaRPr dirty="0"/>
          </a:p>
          <a:p>
            <a:pPr marL="0" marR="0" lvl="0" indent="0" algn="l" rtl="0">
              <a:lnSpc>
                <a:spcPct val="100000"/>
              </a:lnSpc>
              <a:spcBef>
                <a:spcPts val="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  </a:t>
            </a:r>
            <a:endParaRPr lang="tr-TR" sz="2800" b="0" i="0" u="none" dirty="0" smtClean="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dk1"/>
              </a:buClr>
              <a:buSzPts val="2800"/>
              <a:buFont typeface="Comic Sans MS"/>
              <a:buNone/>
            </a:pPr>
            <a:r>
              <a:rPr lang="en-US" sz="2800" b="0" i="0" u="none" dirty="0" smtClean="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Öğrencilerin</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kütüphaneden</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aldıkları</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emanet</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kitaplar</a:t>
            </a:r>
            <a:r>
              <a:rPr lang="en-US" sz="2800" b="0" i="0" u="none" dirty="0">
                <a:solidFill>
                  <a:schemeClr val="dk1"/>
                </a:solidFill>
                <a:latin typeface="Comic Sans MS"/>
                <a:ea typeface="Comic Sans MS"/>
                <a:cs typeface="Comic Sans MS"/>
                <a:sym typeface="Comic Sans MS"/>
              </a:rPr>
              <a:t> </a:t>
            </a:r>
            <a:r>
              <a:rPr lang="tr-TR" sz="2800" dirty="0" smtClean="0">
                <a:solidFill>
                  <a:schemeClr val="dk1"/>
                </a:solidFill>
                <a:latin typeface="Comic Sans MS"/>
                <a:ea typeface="Comic Sans MS"/>
                <a:cs typeface="Comic Sans MS"/>
                <a:sym typeface="Comic Sans MS"/>
              </a:rPr>
              <a:t>defter kaydı ile</a:t>
            </a:r>
            <a:r>
              <a:rPr lang="en-US" sz="2800" b="0" i="0" u="none" dirty="0" smtClean="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takip</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edilebilmektedir</a:t>
            </a:r>
            <a:r>
              <a:rPr lang="en-US" sz="2800" b="0" i="0" u="none" dirty="0">
                <a:solidFill>
                  <a:schemeClr val="dk1"/>
                </a:solidFill>
                <a:latin typeface="Comic Sans MS"/>
                <a:ea typeface="Comic Sans MS"/>
                <a:cs typeface="Comic Sans MS"/>
                <a:sym typeface="Comic Sans MS"/>
              </a:rPr>
              <a:t>. </a:t>
            </a:r>
            <a:endParaRPr dirty="0"/>
          </a:p>
          <a:p>
            <a:pPr marL="0" marR="0" lvl="0" indent="0" algn="l" rtl="0">
              <a:lnSpc>
                <a:spcPct val="100000"/>
              </a:lnSpc>
              <a:spcBef>
                <a:spcPts val="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   </a:t>
            </a:r>
            <a:endParaRPr lang="tr-TR" sz="2800" b="0" i="0" u="none" dirty="0" smtClean="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dk1"/>
              </a:buClr>
              <a:buSzPts val="2800"/>
              <a:buFont typeface="Comic Sans MS"/>
              <a:buNone/>
            </a:pPr>
            <a:r>
              <a:rPr lang="en-US" sz="2800" b="0" i="0" u="none" dirty="0" smtClean="0">
                <a:solidFill>
                  <a:schemeClr val="dk1"/>
                </a:solidFill>
                <a:latin typeface="Comic Sans MS"/>
                <a:ea typeface="Comic Sans MS"/>
                <a:cs typeface="Comic Sans MS"/>
                <a:sym typeface="Comic Sans MS"/>
              </a:rPr>
              <a:t> </a:t>
            </a:r>
            <a:r>
              <a:rPr lang="en-US" sz="2800" b="0" i="0" u="none" dirty="0">
                <a:solidFill>
                  <a:schemeClr val="dk1"/>
                </a:solidFill>
                <a:latin typeface="Comic Sans MS"/>
                <a:ea typeface="Comic Sans MS"/>
                <a:cs typeface="Comic Sans MS"/>
                <a:sym typeface="Comic Sans MS"/>
              </a:rPr>
              <a:t>Bu </a:t>
            </a:r>
            <a:r>
              <a:rPr lang="en-US" sz="2800" b="0" i="0" u="none" dirty="0" err="1">
                <a:solidFill>
                  <a:schemeClr val="dk1"/>
                </a:solidFill>
                <a:latin typeface="Comic Sans MS"/>
                <a:ea typeface="Comic Sans MS"/>
                <a:cs typeface="Comic Sans MS"/>
                <a:sym typeface="Comic Sans MS"/>
              </a:rPr>
              <a:t>çalışmalar</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sorumlu</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öğretmenimiz,görevli</a:t>
            </a:r>
            <a:r>
              <a:rPr lang="en-US" sz="2800" b="0" i="0" u="none" dirty="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öğrenciler</a:t>
            </a:r>
            <a:r>
              <a:rPr lang="en-US" sz="2800" b="0" i="0" u="none" dirty="0">
                <a:solidFill>
                  <a:schemeClr val="dk1"/>
                </a:solidFill>
                <a:latin typeface="Comic Sans MS"/>
                <a:ea typeface="Comic Sans MS"/>
                <a:cs typeface="Comic Sans MS"/>
                <a:sym typeface="Comic Sans MS"/>
              </a:rPr>
              <a:t> </a:t>
            </a:r>
            <a:r>
              <a:rPr lang="en-US" sz="2800" b="0" i="0" u="none" dirty="0" err="1" smtClean="0">
                <a:solidFill>
                  <a:schemeClr val="dk1"/>
                </a:solidFill>
                <a:latin typeface="Comic Sans MS"/>
                <a:ea typeface="Comic Sans MS"/>
                <a:cs typeface="Comic Sans MS"/>
                <a:sym typeface="Comic Sans MS"/>
              </a:rPr>
              <a:t>denetiminde</a:t>
            </a:r>
            <a:r>
              <a:rPr lang="en-US" sz="2800" b="0" i="0" u="none" dirty="0" smtClean="0">
                <a:solidFill>
                  <a:schemeClr val="dk1"/>
                </a:solidFill>
                <a:latin typeface="Comic Sans MS"/>
                <a:ea typeface="Comic Sans MS"/>
                <a:cs typeface="Comic Sans MS"/>
                <a:sym typeface="Comic Sans MS"/>
              </a:rPr>
              <a:t> </a:t>
            </a:r>
            <a:r>
              <a:rPr lang="en-US" sz="2800" b="0" i="0" u="none" dirty="0" err="1">
                <a:solidFill>
                  <a:schemeClr val="dk1"/>
                </a:solidFill>
                <a:latin typeface="Comic Sans MS"/>
                <a:ea typeface="Comic Sans MS"/>
                <a:cs typeface="Comic Sans MS"/>
                <a:sym typeface="Comic Sans MS"/>
              </a:rPr>
              <a:t>yapılmaktadır</a:t>
            </a:r>
            <a:r>
              <a:rPr lang="en-US" sz="2800" b="0" i="0" u="none" dirty="0">
                <a:solidFill>
                  <a:schemeClr val="dk1"/>
                </a:solidFill>
                <a:latin typeface="Comic Sans MS"/>
                <a:ea typeface="Comic Sans MS"/>
                <a:cs typeface="Comic Sans MS"/>
                <a:sym typeface="Comic Sans MS"/>
              </a:rPr>
              <a:t>.</a:t>
            </a:r>
            <a:endParaRPr dirty="0"/>
          </a:p>
          <a:p>
            <a:pPr marL="0" marR="0" lvl="0" indent="0" algn="l" rtl="0">
              <a:lnSpc>
                <a:spcPct val="100000"/>
              </a:lnSpc>
              <a:spcBef>
                <a:spcPts val="0"/>
              </a:spcBef>
              <a:spcAft>
                <a:spcPts val="0"/>
              </a:spcAft>
              <a:buClr>
                <a:schemeClr val="lt1"/>
              </a:buClr>
              <a:buSzPts val="2800"/>
              <a:buFont typeface="Times New Roman"/>
              <a:buNone/>
            </a:pPr>
            <a:endParaRPr sz="2800" b="0" i="0" u="none" dirty="0">
              <a:solidFill>
                <a:schemeClr val="lt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lt1"/>
              </a:buClr>
              <a:buSzPts val="2800"/>
              <a:buFont typeface="Comic Sans MS"/>
              <a:buNone/>
            </a:pPr>
            <a:r>
              <a:rPr lang="en-US" sz="2800" b="0" i="0" u="none" dirty="0">
                <a:solidFill>
                  <a:schemeClr val="lt1"/>
                </a:solidFill>
                <a:latin typeface="Comic Sans MS"/>
                <a:ea typeface="Comic Sans MS"/>
                <a:cs typeface="Comic Sans MS"/>
                <a:sym typeface="Comic Sans MS"/>
              </a:rPr>
              <a:t/>
            </a:r>
            <a:br>
              <a:rPr lang="en-US" sz="2800" b="0" i="0" u="none" dirty="0">
                <a:solidFill>
                  <a:schemeClr val="lt1"/>
                </a:solidFill>
                <a:latin typeface="Comic Sans MS"/>
                <a:ea typeface="Comic Sans MS"/>
                <a:cs typeface="Comic Sans MS"/>
                <a:sym typeface="Comic Sans MS"/>
              </a:rPr>
            </a:br>
            <a:r>
              <a:rPr lang="en-US" sz="2800" b="0" i="0" u="none" dirty="0">
                <a:solidFill>
                  <a:schemeClr val="lt1"/>
                </a:solidFill>
                <a:latin typeface="Comic Sans MS"/>
                <a:ea typeface="Comic Sans MS"/>
                <a:cs typeface="Comic Sans MS"/>
                <a:sym typeface="Comic Sans MS"/>
              </a:rPr>
              <a:t/>
            </a:r>
            <a:br>
              <a:rPr lang="en-US" sz="2800" b="0" i="0" u="none" dirty="0">
                <a:solidFill>
                  <a:schemeClr val="lt1"/>
                </a:solidFill>
                <a:latin typeface="Comic Sans MS"/>
                <a:ea typeface="Comic Sans MS"/>
                <a:cs typeface="Comic Sans MS"/>
                <a:sym typeface="Comic Sans MS"/>
              </a:rPr>
            </a:b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403"/>
        <p:cNvGrpSpPr/>
        <p:nvPr/>
      </p:nvGrpSpPr>
      <p:grpSpPr>
        <a:xfrm>
          <a:off x="0" y="0"/>
          <a:ext cx="0" cy="0"/>
          <a:chOff x="0" y="0"/>
          <a:chExt cx="0" cy="0"/>
        </a:xfrm>
      </p:grpSpPr>
      <p:sp>
        <p:nvSpPr>
          <p:cNvPr id="404" name="Google Shape;404;p55"/>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hlink"/>
              </a:buClr>
              <a:buSzPts val="2520"/>
              <a:buFont typeface="Noto Sans Symbols"/>
              <a:buChar char="■"/>
            </a:pPr>
            <a:r>
              <a:rPr lang="en-US" sz="3600" b="1" i="0" u="none" dirty="0">
                <a:solidFill>
                  <a:schemeClr val="hlink"/>
                </a:solidFill>
                <a:effectLst>
                  <a:outerShdw blurRad="38100" dist="38100" dir="2700000" algn="tl">
                    <a:srgbClr val="C0C0C0"/>
                  </a:outerShdw>
                </a:effectLst>
                <a:latin typeface="Comic Sans MS"/>
                <a:ea typeface="Comic Sans MS"/>
                <a:cs typeface="Comic Sans MS"/>
                <a:sym typeface="Comic Sans MS"/>
              </a:rPr>
              <a:t>VELİ-ÖĞRETMEN GÖRÜŞMELERİ</a:t>
            </a:r>
            <a:r>
              <a:rPr lang="en-US" sz="3600" b="1" i="0" u="none" dirty="0">
                <a:solidFill>
                  <a:schemeClr val="lt1"/>
                </a:solidFill>
                <a:effectLst>
                  <a:outerShdw blurRad="38100" dist="38100" dir="2700000" algn="tl">
                    <a:srgbClr val="C0C0C0"/>
                  </a:outerShdw>
                </a:effectLst>
                <a:latin typeface="Comic Sans MS"/>
                <a:ea typeface="Comic Sans MS"/>
                <a:cs typeface="Comic Sans MS"/>
                <a:sym typeface="Comic Sans MS"/>
              </a:rPr>
              <a:t/>
            </a:r>
            <a:br>
              <a:rPr lang="en-US" sz="3600" b="1" i="0" u="none" dirty="0">
                <a:solidFill>
                  <a:schemeClr val="lt1"/>
                </a:solidFill>
                <a:effectLst>
                  <a:outerShdw blurRad="38100" dist="38100" dir="2700000" algn="tl">
                    <a:srgbClr val="C0C0C0"/>
                  </a:outerShdw>
                </a:effectLst>
                <a:latin typeface="Comic Sans MS"/>
                <a:ea typeface="Comic Sans MS"/>
                <a:cs typeface="Comic Sans MS"/>
                <a:sym typeface="Comic Sans MS"/>
              </a:rPr>
            </a:br>
            <a:endParaRPr dirty="0"/>
          </a:p>
          <a:p>
            <a:pPr marL="342900" lvl="0" indent="-342900" algn="l" rtl="0">
              <a:lnSpc>
                <a:spcPct val="100000"/>
              </a:lnSpc>
              <a:spcBef>
                <a:spcPts val="720"/>
              </a:spcBef>
              <a:spcAft>
                <a:spcPts val="0"/>
              </a:spcAft>
              <a:buSzPts val="2520"/>
              <a:buNone/>
            </a:pPr>
            <a:r>
              <a:rPr lang="en-US" sz="3600" b="1" i="0" u="none" dirty="0">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1" i="0" u="none" dirty="0">
                <a:solidFill>
                  <a:schemeClr val="dk1"/>
                </a:solidFill>
                <a:latin typeface="Comic Sans MS"/>
                <a:ea typeface="Comic Sans MS"/>
                <a:cs typeface="Comic Sans MS"/>
                <a:sym typeface="Comic Sans MS"/>
              </a:rPr>
              <a:t>Her </a:t>
            </a:r>
            <a:r>
              <a:rPr lang="en-US" sz="2400" b="1" i="0" u="none" dirty="0" err="1">
                <a:solidFill>
                  <a:schemeClr val="dk1"/>
                </a:solidFill>
                <a:latin typeface="Comic Sans MS"/>
                <a:ea typeface="Comic Sans MS"/>
                <a:cs typeface="Comic Sans MS"/>
                <a:sym typeface="Comic Sans MS"/>
              </a:rPr>
              <a:t>öğretmenin</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boş</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saatleri</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sene</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başında</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öğrencilere</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ve</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velilere</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duyurulur</a:t>
            </a:r>
            <a:r>
              <a:rPr lang="en-US" sz="2400" b="1" i="0" u="none" dirty="0">
                <a:solidFill>
                  <a:schemeClr val="dk1"/>
                </a:solidFill>
                <a:latin typeface="Comic Sans MS"/>
                <a:ea typeface="Comic Sans MS"/>
                <a:cs typeface="Comic Sans MS"/>
                <a:sym typeface="Comic Sans MS"/>
              </a:rPr>
              <a:t>. Bu </a:t>
            </a:r>
            <a:r>
              <a:rPr lang="en-US" sz="2400" b="1" i="0" u="none" dirty="0" err="1">
                <a:solidFill>
                  <a:schemeClr val="dk1"/>
                </a:solidFill>
                <a:latin typeface="Comic Sans MS"/>
                <a:ea typeface="Comic Sans MS"/>
                <a:cs typeface="Comic Sans MS"/>
                <a:sym typeface="Comic Sans MS"/>
              </a:rPr>
              <a:t>saatler</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içerisinde</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veli</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öğretmen</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görüşmeleri</a:t>
            </a:r>
            <a:r>
              <a:rPr lang="en-US" sz="2400" b="1" i="0" u="none" dirty="0">
                <a:solidFill>
                  <a:schemeClr val="dk1"/>
                </a:solidFill>
                <a:latin typeface="Comic Sans MS"/>
                <a:ea typeface="Comic Sans MS"/>
                <a:cs typeface="Comic Sans MS"/>
                <a:sym typeface="Comic Sans MS"/>
              </a:rPr>
              <a:t> </a:t>
            </a:r>
            <a:r>
              <a:rPr lang="en-US" sz="2400" b="1" i="0" u="none" dirty="0" err="1">
                <a:solidFill>
                  <a:schemeClr val="dk1"/>
                </a:solidFill>
                <a:latin typeface="Comic Sans MS"/>
                <a:ea typeface="Comic Sans MS"/>
                <a:cs typeface="Comic Sans MS"/>
                <a:sym typeface="Comic Sans MS"/>
              </a:rPr>
              <a:t>gerçekleştirilir</a:t>
            </a:r>
            <a:r>
              <a:rPr lang="en-US" sz="2400" b="1" i="0" u="none" dirty="0">
                <a:solidFill>
                  <a:schemeClr val="dk1"/>
                </a:solidFill>
                <a:effectLst>
                  <a:outerShdw blurRad="38100" dist="38100" dir="2700000" algn="tl">
                    <a:srgbClr val="C0C0C0"/>
                  </a:outerShdw>
                </a:effectLst>
                <a:latin typeface="Comic Sans MS"/>
                <a:ea typeface="Comic Sans MS"/>
                <a:cs typeface="Comic Sans MS"/>
                <a:sym typeface="Comic Sans MS"/>
              </a:rPr>
              <a:t>.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408"/>
        <p:cNvGrpSpPr/>
        <p:nvPr/>
      </p:nvGrpSpPr>
      <p:grpSpPr>
        <a:xfrm>
          <a:off x="0" y="0"/>
          <a:ext cx="0" cy="0"/>
          <a:chOff x="0" y="0"/>
          <a:chExt cx="0" cy="0"/>
        </a:xfrm>
      </p:grpSpPr>
      <p:sp>
        <p:nvSpPr>
          <p:cNvPr id="409" name="Google Shape;409;p56"/>
          <p:cNvSpPr txBox="1">
            <a:spLocks noGrp="1"/>
          </p:cNvSpPr>
          <p:nvPr>
            <p:ph idx="1"/>
          </p:nvPr>
        </p:nvSpPr>
        <p:spPr>
          <a:xfrm>
            <a:off x="250825" y="260350"/>
            <a:ext cx="8893200" cy="26685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hlink"/>
              </a:buClr>
              <a:buSzPts val="1400"/>
              <a:buFont typeface="Noto Sans Symbols"/>
              <a:buChar char="■"/>
            </a:pPr>
            <a:endParaRPr lang="tr-TR" sz="2000" b="0" i="0" u="sng" dirty="0" smtClean="0">
              <a:solidFill>
                <a:schemeClr val="hlink"/>
              </a:solidFill>
              <a:effectLst>
                <a:outerShdw blurRad="38100" dist="38100" dir="2700000" algn="tl">
                  <a:srgbClr val="C0C0C0"/>
                </a:outerShdw>
              </a:effectLst>
              <a:latin typeface="Comic Sans MS"/>
              <a:ea typeface="Comic Sans MS"/>
              <a:cs typeface="Comic Sans MS"/>
              <a:sym typeface="Comic Sans MS"/>
            </a:endParaRPr>
          </a:p>
          <a:p>
            <a:pPr marL="342900" lvl="0" indent="-342900" algn="l" rtl="0">
              <a:lnSpc>
                <a:spcPct val="80000"/>
              </a:lnSpc>
              <a:spcBef>
                <a:spcPts val="0"/>
              </a:spcBef>
              <a:spcAft>
                <a:spcPts val="0"/>
              </a:spcAft>
              <a:buClr>
                <a:schemeClr val="hlink"/>
              </a:buClr>
              <a:buSzPts val="1400"/>
              <a:buFont typeface="Noto Sans Symbols"/>
              <a:buChar char="■"/>
            </a:pPr>
            <a:endParaRPr lang="tr-TR" sz="2000" u="sng" dirty="0">
              <a:solidFill>
                <a:schemeClr val="hlink"/>
              </a:solidFill>
              <a:effectLst>
                <a:outerShdw blurRad="38100" dist="38100" dir="2700000" algn="tl">
                  <a:srgbClr val="C0C0C0"/>
                </a:outerShdw>
              </a:effectLst>
              <a:latin typeface="Comic Sans MS"/>
              <a:ea typeface="Comic Sans MS"/>
              <a:cs typeface="Comic Sans MS"/>
              <a:sym typeface="Comic Sans MS"/>
            </a:endParaRPr>
          </a:p>
          <a:p>
            <a:pPr marL="342900" lvl="0" indent="-342900" algn="l" rtl="0">
              <a:lnSpc>
                <a:spcPct val="80000"/>
              </a:lnSpc>
              <a:spcBef>
                <a:spcPts val="0"/>
              </a:spcBef>
              <a:spcAft>
                <a:spcPts val="0"/>
              </a:spcAft>
              <a:buClr>
                <a:schemeClr val="hlink"/>
              </a:buClr>
              <a:buSzPts val="1400"/>
              <a:buFont typeface="Noto Sans Symbols"/>
              <a:buChar char="■"/>
            </a:pPr>
            <a:endParaRPr lang="tr-TR" sz="2000" b="0" i="0" u="sng" dirty="0" smtClean="0">
              <a:solidFill>
                <a:schemeClr val="hlink"/>
              </a:solidFill>
              <a:effectLst>
                <a:outerShdw blurRad="38100" dist="38100" dir="2700000" algn="tl">
                  <a:srgbClr val="C0C0C0"/>
                </a:outerShdw>
              </a:effectLst>
              <a:latin typeface="Comic Sans MS"/>
              <a:ea typeface="Comic Sans MS"/>
              <a:cs typeface="Comic Sans MS"/>
              <a:sym typeface="Comic Sans MS"/>
            </a:endParaRPr>
          </a:p>
          <a:p>
            <a:pPr marL="342900" lvl="0" indent="-342900" algn="l" rtl="0">
              <a:lnSpc>
                <a:spcPct val="80000"/>
              </a:lnSpc>
              <a:spcBef>
                <a:spcPts val="0"/>
              </a:spcBef>
              <a:spcAft>
                <a:spcPts val="0"/>
              </a:spcAft>
              <a:buClr>
                <a:schemeClr val="hlink"/>
              </a:buClr>
              <a:buSzPts val="1400"/>
              <a:buFont typeface="Noto Sans Symbols"/>
              <a:buChar char="■"/>
            </a:pPr>
            <a:r>
              <a:rPr lang="en-US" sz="2800" b="0" i="0" u="sng" dirty="0" smtClean="0">
                <a:solidFill>
                  <a:schemeClr val="hlink"/>
                </a:solidFill>
                <a:effectLst>
                  <a:outerShdw blurRad="38100" dist="38100" dir="2700000" algn="tl">
                    <a:srgbClr val="C0C0C0"/>
                  </a:outerShdw>
                </a:effectLst>
                <a:latin typeface="Comic Sans MS"/>
                <a:ea typeface="Comic Sans MS"/>
                <a:cs typeface="Comic Sans MS"/>
                <a:sym typeface="Comic Sans MS"/>
              </a:rPr>
              <a:t>OKULUN </a:t>
            </a:r>
            <a:r>
              <a:rPr lang="en-US" sz="2800" b="0" i="0" u="sng" dirty="0">
                <a:solidFill>
                  <a:schemeClr val="hlink"/>
                </a:solidFill>
                <a:effectLst>
                  <a:outerShdw blurRad="38100" dist="38100" dir="2700000" algn="tl">
                    <a:srgbClr val="C0C0C0"/>
                  </a:outerShdw>
                </a:effectLst>
                <a:latin typeface="Comic Sans MS"/>
                <a:ea typeface="Comic Sans MS"/>
                <a:cs typeface="Comic Sans MS"/>
                <a:sym typeface="Comic Sans MS"/>
              </a:rPr>
              <a:t>İMKANLARI:</a:t>
            </a:r>
            <a:endParaRPr sz="4000" dirty="0"/>
          </a:p>
          <a:p>
            <a:pPr marL="342900" lvl="0" indent="-254000" algn="l" rtl="0">
              <a:lnSpc>
                <a:spcPct val="80000"/>
              </a:lnSpc>
              <a:spcBef>
                <a:spcPts val="400"/>
              </a:spcBef>
              <a:spcAft>
                <a:spcPts val="0"/>
              </a:spcAft>
              <a:buClr>
                <a:schemeClr val="hlink"/>
              </a:buClr>
              <a:buSzPts val="1400"/>
              <a:buFont typeface="Noto Sans Symbols"/>
              <a:buNone/>
            </a:pPr>
            <a:endParaRPr sz="2000" b="0" i="0" u="sng" dirty="0">
              <a:solidFill>
                <a:schemeClr val="hlink"/>
              </a:solidFill>
              <a:effectLst>
                <a:outerShdw blurRad="38100" dist="38100" dir="2700000" algn="tl">
                  <a:srgbClr val="C0C0C0"/>
                </a:outerShdw>
              </a:effectLst>
              <a:latin typeface="Comic Sans MS"/>
              <a:ea typeface="Comic Sans MS"/>
              <a:cs typeface="Comic Sans MS"/>
              <a:sym typeface="Comic Sans MS"/>
            </a:endParaRPr>
          </a:p>
          <a:p>
            <a:pPr marL="342900" lvl="0" indent="-342900" algn="l" rtl="0">
              <a:lnSpc>
                <a:spcPct val="80000"/>
              </a:lnSpc>
              <a:spcBef>
                <a:spcPts val="400"/>
              </a:spcBef>
              <a:spcAft>
                <a:spcPts val="0"/>
              </a:spcAft>
              <a:buSzPts val="1400"/>
              <a:buNone/>
            </a:pPr>
            <a:endParaRPr sz="2000" b="0" i="0" u="none" dirty="0">
              <a:solidFill>
                <a:schemeClr val="dk1"/>
              </a:solidFill>
              <a:latin typeface="Comic Sans MS"/>
              <a:ea typeface="Comic Sans MS"/>
              <a:cs typeface="Comic Sans MS"/>
              <a:sym typeface="Comic Sans MS"/>
            </a:endParaRPr>
          </a:p>
        </p:txBody>
      </p:sp>
      <p:sp>
        <p:nvSpPr>
          <p:cNvPr id="410" name="Google Shape;410;p56"/>
          <p:cNvSpPr txBox="1"/>
          <p:nvPr/>
        </p:nvSpPr>
        <p:spPr>
          <a:xfrm>
            <a:off x="214312" y="2485292"/>
            <a:ext cx="8929800" cy="4158508"/>
          </a:xfrm>
          <a:prstGeom prst="rect">
            <a:avLst/>
          </a:prstGeom>
          <a:noFill/>
          <a:ln>
            <a:noFill/>
          </a:ln>
        </p:spPr>
        <p:txBody>
          <a:bodyPr spcFirstLastPara="1" wrap="square" lIns="91425" tIns="45700" rIns="91425" bIns="45700" anchor="t" anchorCtr="0">
            <a:noAutofit/>
          </a:bodyPr>
          <a:lstStyle/>
          <a:p>
            <a:pPr marL="342900" marR="0" lvl="0" indent="-262890" algn="l" rtl="0">
              <a:lnSpc>
                <a:spcPct val="90000"/>
              </a:lnSpc>
              <a:spcBef>
                <a:spcPts val="0"/>
              </a:spcBef>
              <a:spcAft>
                <a:spcPts val="0"/>
              </a:spcAft>
              <a:buClr>
                <a:schemeClr val="hlink"/>
              </a:buClr>
              <a:buSzPts val="1260"/>
              <a:buFont typeface="Noto Sans Symbols"/>
              <a:buNone/>
            </a:pPr>
            <a:endParaRPr sz="1800" b="0" i="0" u="none" dirty="0">
              <a:solidFill>
                <a:schemeClr val="hlink"/>
              </a:solidFill>
              <a:effectLst>
                <a:outerShdw blurRad="38100" dist="38100" dir="2700000" algn="tl">
                  <a:srgbClr val="C0C0C0"/>
                </a:outerShdw>
              </a:effectLst>
              <a:latin typeface="Comic Sans MS"/>
              <a:ea typeface="Comic Sans MS"/>
              <a:cs typeface="Comic Sans MS"/>
              <a:sym typeface="Comic Sans MS"/>
            </a:endParaRPr>
          </a:p>
          <a:p>
            <a:pPr marL="342900" marR="0" lvl="0" indent="-342900" algn="l" rtl="0">
              <a:lnSpc>
                <a:spcPct val="90000"/>
              </a:lnSpc>
              <a:spcBef>
                <a:spcPts val="360"/>
              </a:spcBef>
              <a:spcAft>
                <a:spcPts val="0"/>
              </a:spcAft>
              <a:buClr>
                <a:schemeClr val="hlink"/>
              </a:buClr>
              <a:buSzPts val="1260"/>
              <a:buFont typeface="Noto Sans Symbols"/>
              <a:buChar char="■"/>
            </a:pPr>
            <a:r>
              <a:rPr lang="en-US" sz="1800" b="0" i="0" u="none" dirty="0">
                <a:solidFill>
                  <a:schemeClr val="hlink"/>
                </a:solidFill>
                <a:effectLst>
                  <a:outerShdw blurRad="38100" dist="38100" dir="2700000" algn="tl">
                    <a:srgbClr val="C0C0C0"/>
                  </a:outerShdw>
                </a:effectLst>
                <a:latin typeface="Comic Sans MS"/>
                <a:ea typeface="Comic Sans MS"/>
                <a:cs typeface="Comic Sans MS"/>
                <a:sym typeface="Comic Sans MS"/>
              </a:rPr>
              <a:t>YEMEKHANE:</a:t>
            </a:r>
            <a:endParaRPr dirty="0"/>
          </a:p>
          <a:p>
            <a:pPr marL="342900" marR="0" lvl="0" indent="-342900" algn="l" rtl="0">
              <a:lnSpc>
                <a:spcPct val="90000"/>
              </a:lnSpc>
              <a:spcBef>
                <a:spcPts val="360"/>
              </a:spcBef>
              <a:spcAft>
                <a:spcPts val="0"/>
              </a:spcAft>
              <a:buClr>
                <a:schemeClr val="lt1"/>
              </a:buClr>
              <a:buSzPts val="1800"/>
              <a:buFont typeface="Comic Sans MS"/>
              <a:buNone/>
            </a:pPr>
            <a:r>
              <a:rPr lang="en-US" sz="1800" b="0" i="0" u="none" dirty="0">
                <a:solidFill>
                  <a:schemeClr val="lt1"/>
                </a:solidFill>
                <a:latin typeface="Comic Sans MS"/>
                <a:ea typeface="Comic Sans MS"/>
                <a:cs typeface="Comic Sans MS"/>
                <a:sym typeface="Comic Sans MS"/>
              </a:rPr>
              <a:t>     </a:t>
            </a:r>
            <a:r>
              <a:rPr lang="en-US" sz="1800" b="0" i="0" u="none" dirty="0" err="1" smtClean="0">
                <a:solidFill>
                  <a:schemeClr val="dk1"/>
                </a:solidFill>
                <a:latin typeface="Comic Sans MS"/>
                <a:ea typeface="Comic Sans MS"/>
                <a:cs typeface="Comic Sans MS"/>
                <a:sym typeface="Comic Sans MS"/>
              </a:rPr>
              <a:t>Okulumuz</a:t>
            </a:r>
            <a:r>
              <a:rPr lang="tr-TR" sz="1800" b="0" i="0" u="none" dirty="0" smtClean="0">
                <a:solidFill>
                  <a:schemeClr val="dk1"/>
                </a:solidFill>
                <a:latin typeface="Comic Sans MS"/>
                <a:ea typeface="Comic Sans MS"/>
                <a:cs typeface="Comic Sans MS"/>
                <a:sym typeface="Comic Sans MS"/>
              </a:rPr>
              <a:t>un</a:t>
            </a:r>
            <a:r>
              <a:rPr lang="en-US" sz="1800" b="0" i="0" u="none" dirty="0" smtClean="0">
                <a:solidFill>
                  <a:schemeClr val="dk1"/>
                </a:solidFill>
                <a:latin typeface="Comic Sans MS"/>
                <a:ea typeface="Comic Sans MS"/>
                <a:cs typeface="Comic Sans MS"/>
                <a:sym typeface="Comic Sans MS"/>
              </a:rPr>
              <a:t> </a:t>
            </a:r>
            <a:r>
              <a:rPr lang="en-US" sz="1800" b="0" i="0" u="none" dirty="0" err="1">
                <a:solidFill>
                  <a:schemeClr val="dk1"/>
                </a:solidFill>
                <a:latin typeface="Comic Sans MS"/>
                <a:ea typeface="Comic Sans MS"/>
                <a:cs typeface="Comic Sans MS"/>
                <a:sym typeface="Comic Sans MS"/>
              </a:rPr>
              <a:t>yemekhanesi</a:t>
            </a:r>
            <a:r>
              <a:rPr lang="en-US" sz="1800" b="0" i="0" u="none" dirty="0">
                <a:solidFill>
                  <a:schemeClr val="dk1"/>
                </a:solidFill>
                <a:latin typeface="Comic Sans MS"/>
                <a:ea typeface="Comic Sans MS"/>
                <a:cs typeface="Comic Sans MS"/>
                <a:sym typeface="Comic Sans MS"/>
              </a:rPr>
              <a:t> </a:t>
            </a:r>
            <a:r>
              <a:rPr lang="tr-TR" sz="1800" b="0" i="0" u="none" dirty="0" smtClean="0">
                <a:solidFill>
                  <a:schemeClr val="dk1"/>
                </a:solidFill>
                <a:latin typeface="Comic Sans MS"/>
                <a:ea typeface="Comic Sans MS"/>
                <a:cs typeface="Comic Sans MS"/>
                <a:sym typeface="Comic Sans MS"/>
              </a:rPr>
              <a:t>mevcuttur</a:t>
            </a:r>
            <a:r>
              <a:rPr lang="en-US" sz="1800" b="0" i="0" u="none" dirty="0" smtClean="0">
                <a:solidFill>
                  <a:schemeClr val="dk1"/>
                </a:solidFill>
                <a:latin typeface="Comic Sans MS"/>
                <a:ea typeface="Comic Sans MS"/>
                <a:cs typeface="Comic Sans MS"/>
                <a:sym typeface="Comic Sans MS"/>
              </a:rPr>
              <a:t>. </a:t>
            </a:r>
            <a:r>
              <a:rPr lang="tr-TR" sz="1800" b="0" i="0" u="none" dirty="0" smtClean="0">
                <a:solidFill>
                  <a:schemeClr val="dk1"/>
                </a:solidFill>
                <a:latin typeface="Comic Sans MS"/>
                <a:ea typeface="Comic Sans MS"/>
                <a:cs typeface="Comic Sans MS"/>
                <a:sym typeface="Comic Sans MS"/>
              </a:rPr>
              <a:t>Yemekhane hizmetinden pansiyon öğrencileri ve öğlen yemeği için taşımalı öğrenciler yararlanabilmektedir.</a:t>
            </a:r>
            <a:endParaRPr dirty="0"/>
          </a:p>
          <a:p>
            <a:pPr marL="342900" marR="0" lvl="0" indent="-342900" algn="l" rtl="0">
              <a:lnSpc>
                <a:spcPct val="90000"/>
              </a:lnSpc>
              <a:spcBef>
                <a:spcPts val="360"/>
              </a:spcBef>
              <a:spcAft>
                <a:spcPts val="0"/>
              </a:spcAft>
              <a:buClr>
                <a:schemeClr val="dk1"/>
              </a:buClr>
              <a:buSzPts val="1800"/>
              <a:buFont typeface="Comic Sans MS"/>
              <a:buNone/>
            </a:pPr>
            <a:r>
              <a:rPr lang="en-US" sz="1800" b="0" i="0" u="none" dirty="0">
                <a:solidFill>
                  <a:schemeClr val="dk1"/>
                </a:solidFill>
                <a:latin typeface="Comic Sans MS"/>
                <a:ea typeface="Comic Sans MS"/>
                <a:cs typeface="Comic Sans MS"/>
                <a:sym typeface="Comic Sans MS"/>
              </a:rPr>
              <a:t>      </a:t>
            </a:r>
            <a:endParaRPr dirty="0"/>
          </a:p>
          <a:p>
            <a:pPr marL="342900" marR="0" lvl="0" indent="-342900" algn="l" rtl="0">
              <a:lnSpc>
                <a:spcPct val="90000"/>
              </a:lnSpc>
              <a:spcBef>
                <a:spcPts val="360"/>
              </a:spcBef>
              <a:spcAft>
                <a:spcPts val="0"/>
              </a:spcAft>
              <a:buClr>
                <a:schemeClr val="hlink"/>
              </a:buClr>
              <a:buSzPts val="1260"/>
              <a:buFont typeface="Noto Sans Symbols"/>
              <a:buChar char="■"/>
            </a:pPr>
            <a:r>
              <a:rPr lang="en-US" sz="1800" b="0" i="0" u="none" dirty="0">
                <a:solidFill>
                  <a:schemeClr val="lt1"/>
                </a:solidFill>
                <a:latin typeface="Comic Sans MS"/>
                <a:ea typeface="Comic Sans MS"/>
                <a:cs typeface="Comic Sans MS"/>
                <a:sym typeface="Comic Sans MS"/>
              </a:rPr>
              <a:t/>
            </a:r>
            <a:br>
              <a:rPr lang="en-US" sz="1800" b="0" i="0" u="none" dirty="0">
                <a:solidFill>
                  <a:schemeClr val="lt1"/>
                </a:solidFill>
                <a:latin typeface="Comic Sans MS"/>
                <a:ea typeface="Comic Sans MS"/>
                <a:cs typeface="Comic Sans MS"/>
                <a:sym typeface="Comic Sans MS"/>
              </a:rPr>
            </a:br>
            <a:r>
              <a:rPr lang="en-US" sz="1800" b="0" i="0" u="none" dirty="0">
                <a:solidFill>
                  <a:schemeClr val="hlink"/>
                </a:solidFill>
                <a:latin typeface="Comic Sans MS"/>
                <a:ea typeface="Comic Sans MS"/>
                <a:cs typeface="Comic Sans MS"/>
                <a:sym typeface="Comic Sans MS"/>
              </a:rPr>
              <a:t>KANTİNİN KULLANIMI</a:t>
            </a:r>
            <a:r>
              <a:rPr lang="en-US" sz="1800" b="0" i="0" u="none" dirty="0">
                <a:solidFill>
                  <a:schemeClr val="lt1"/>
                </a:solidFill>
                <a:latin typeface="Comic Sans MS"/>
                <a:ea typeface="Comic Sans MS"/>
                <a:cs typeface="Comic Sans MS"/>
                <a:sym typeface="Comic Sans MS"/>
              </a:rPr>
              <a:t/>
            </a:r>
            <a:br>
              <a:rPr lang="en-US" sz="1800" b="0" i="0" u="none" dirty="0">
                <a:solidFill>
                  <a:schemeClr val="lt1"/>
                </a:solidFill>
                <a:latin typeface="Comic Sans MS"/>
                <a:ea typeface="Comic Sans MS"/>
                <a:cs typeface="Comic Sans MS"/>
                <a:sym typeface="Comic Sans MS"/>
              </a:rPr>
            </a:br>
            <a:r>
              <a:rPr lang="en-US" sz="1800" b="0" i="0" u="none" dirty="0">
                <a:solidFill>
                  <a:schemeClr val="lt1"/>
                </a:solidFill>
                <a:latin typeface="Comic Sans MS"/>
                <a:ea typeface="Comic Sans MS"/>
                <a:cs typeface="Comic Sans MS"/>
                <a:sym typeface="Comic Sans MS"/>
              </a:rPr>
              <a:t> </a:t>
            </a:r>
            <a:r>
              <a:rPr lang="en-US" sz="1800" b="0" i="0" u="none" dirty="0" err="1">
                <a:solidFill>
                  <a:schemeClr val="dk1"/>
                </a:solidFill>
                <a:latin typeface="Comic Sans MS"/>
                <a:ea typeface="Comic Sans MS"/>
                <a:cs typeface="Comic Sans MS"/>
                <a:sym typeface="Comic Sans MS"/>
              </a:rPr>
              <a:t>Okul</a:t>
            </a:r>
            <a:r>
              <a:rPr lang="en-US" sz="1800" b="0" i="0" u="none" dirty="0">
                <a:solidFill>
                  <a:schemeClr val="dk1"/>
                </a:solidFill>
                <a:latin typeface="Comic Sans MS"/>
                <a:ea typeface="Comic Sans MS"/>
                <a:cs typeface="Comic Sans MS"/>
                <a:sym typeface="Comic Sans MS"/>
              </a:rPr>
              <a:t> </a:t>
            </a:r>
            <a:r>
              <a:rPr lang="en-US" sz="1800" b="0" i="0" u="none" dirty="0" err="1">
                <a:solidFill>
                  <a:schemeClr val="dk1"/>
                </a:solidFill>
                <a:latin typeface="Comic Sans MS"/>
                <a:ea typeface="Comic Sans MS"/>
                <a:cs typeface="Comic Sans MS"/>
                <a:sym typeface="Comic Sans MS"/>
              </a:rPr>
              <a:t>içinde</a:t>
            </a:r>
            <a:r>
              <a:rPr lang="en-US" sz="1800" b="0" i="0" u="none" dirty="0">
                <a:solidFill>
                  <a:schemeClr val="dk1"/>
                </a:solidFill>
                <a:latin typeface="Comic Sans MS"/>
                <a:ea typeface="Comic Sans MS"/>
                <a:cs typeface="Comic Sans MS"/>
                <a:sym typeface="Comic Sans MS"/>
              </a:rPr>
              <a:t> </a:t>
            </a:r>
            <a:r>
              <a:rPr lang="en-US" sz="1800" b="0" i="0" u="none" dirty="0" err="1">
                <a:solidFill>
                  <a:schemeClr val="dk1"/>
                </a:solidFill>
                <a:latin typeface="Comic Sans MS"/>
                <a:ea typeface="Comic Sans MS"/>
                <a:cs typeface="Comic Sans MS"/>
                <a:sym typeface="Comic Sans MS"/>
              </a:rPr>
              <a:t>Öğrencilerin</a:t>
            </a:r>
            <a:r>
              <a:rPr lang="en-US" sz="1800" b="0" i="0" u="none" dirty="0">
                <a:solidFill>
                  <a:schemeClr val="dk1"/>
                </a:solidFill>
                <a:latin typeface="Comic Sans MS"/>
                <a:ea typeface="Comic Sans MS"/>
                <a:cs typeface="Comic Sans MS"/>
                <a:sym typeface="Comic Sans MS"/>
              </a:rPr>
              <a:t> </a:t>
            </a:r>
            <a:r>
              <a:rPr lang="en-US" sz="1800" b="0" i="0" u="none" dirty="0" err="1">
                <a:solidFill>
                  <a:schemeClr val="dk1"/>
                </a:solidFill>
                <a:latin typeface="Comic Sans MS"/>
                <a:ea typeface="Comic Sans MS"/>
                <a:cs typeface="Comic Sans MS"/>
                <a:sym typeface="Comic Sans MS"/>
              </a:rPr>
              <a:t>ihtiyaçlarını</a:t>
            </a:r>
            <a:r>
              <a:rPr lang="en-US" sz="1800" b="0" i="0" u="none" dirty="0">
                <a:solidFill>
                  <a:schemeClr val="dk1"/>
                </a:solidFill>
                <a:latin typeface="Comic Sans MS"/>
                <a:ea typeface="Comic Sans MS"/>
                <a:cs typeface="Comic Sans MS"/>
                <a:sym typeface="Comic Sans MS"/>
              </a:rPr>
              <a:t> </a:t>
            </a:r>
            <a:r>
              <a:rPr lang="en-US" sz="1800" b="0" i="0" u="none" dirty="0" err="1">
                <a:solidFill>
                  <a:schemeClr val="dk1"/>
                </a:solidFill>
                <a:latin typeface="Comic Sans MS"/>
                <a:ea typeface="Comic Sans MS"/>
                <a:cs typeface="Comic Sans MS"/>
                <a:sym typeface="Comic Sans MS"/>
              </a:rPr>
              <a:t>karşılayacak</a:t>
            </a:r>
            <a:r>
              <a:rPr lang="en-US" sz="1800" b="0" i="0" u="none" dirty="0">
                <a:solidFill>
                  <a:schemeClr val="dk1"/>
                </a:solidFill>
                <a:latin typeface="Comic Sans MS"/>
                <a:ea typeface="Comic Sans MS"/>
                <a:cs typeface="Comic Sans MS"/>
                <a:sym typeface="Comic Sans MS"/>
              </a:rPr>
              <a:t> </a:t>
            </a:r>
            <a:r>
              <a:rPr lang="en-US" sz="1800" b="0" i="0" u="none" dirty="0" err="1">
                <a:solidFill>
                  <a:schemeClr val="dk1"/>
                </a:solidFill>
                <a:latin typeface="Comic Sans MS"/>
                <a:ea typeface="Comic Sans MS"/>
                <a:cs typeface="Comic Sans MS"/>
                <a:sym typeface="Comic Sans MS"/>
              </a:rPr>
              <a:t>kapasiteye</a:t>
            </a:r>
            <a:r>
              <a:rPr lang="en-US" sz="1800" b="0" i="0" u="none" dirty="0">
                <a:solidFill>
                  <a:schemeClr val="dk1"/>
                </a:solidFill>
                <a:latin typeface="Comic Sans MS"/>
                <a:ea typeface="Comic Sans MS"/>
                <a:cs typeface="Comic Sans MS"/>
                <a:sym typeface="Comic Sans MS"/>
              </a:rPr>
              <a:t> </a:t>
            </a:r>
            <a:r>
              <a:rPr lang="en-US" sz="1800" b="0" i="0" u="none" dirty="0" err="1">
                <a:solidFill>
                  <a:schemeClr val="dk1"/>
                </a:solidFill>
                <a:latin typeface="Comic Sans MS"/>
                <a:ea typeface="Comic Sans MS"/>
                <a:cs typeface="Comic Sans MS"/>
                <a:sym typeface="Comic Sans MS"/>
              </a:rPr>
              <a:t>sahiptir</a:t>
            </a:r>
            <a:r>
              <a:rPr lang="en-US" sz="1800" b="0" i="0" u="none" dirty="0">
                <a:solidFill>
                  <a:schemeClr val="dk1"/>
                </a:solidFill>
                <a:latin typeface="Comic Sans MS"/>
                <a:ea typeface="Comic Sans MS"/>
                <a:cs typeface="Comic Sans MS"/>
                <a:sym typeface="Comic Sans MS"/>
              </a:rPr>
              <a:t>.</a:t>
            </a:r>
            <a:endParaRPr dirty="0"/>
          </a:p>
          <a:p>
            <a:pPr marL="342900" marR="0" lvl="0" indent="-342900" algn="l" rtl="0">
              <a:lnSpc>
                <a:spcPct val="90000"/>
              </a:lnSpc>
              <a:spcBef>
                <a:spcPts val="360"/>
              </a:spcBef>
              <a:spcAft>
                <a:spcPts val="0"/>
              </a:spcAft>
              <a:buClr>
                <a:schemeClr val="lt1"/>
              </a:buClr>
              <a:buSzPts val="1800"/>
              <a:buFont typeface="Comic Sans MS"/>
              <a:buNone/>
            </a:pPr>
            <a:r>
              <a:rPr lang="en-US" sz="18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r>
            <a:br>
              <a:rPr lang="en-US" sz="18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br>
            <a:r>
              <a:rPr lang="en-US" sz="18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t/>
            </a:r>
            <a:br>
              <a:rPr lang="en-US" sz="1800" b="0" i="0" u="none" dirty="0">
                <a:solidFill>
                  <a:schemeClr val="lt1"/>
                </a:solidFill>
                <a:effectLst>
                  <a:outerShdw blurRad="38100" dist="38100" dir="2700000" algn="tl">
                    <a:srgbClr val="C0C0C0"/>
                  </a:outerShdw>
                </a:effectLst>
                <a:latin typeface="Comic Sans MS"/>
                <a:ea typeface="Comic Sans MS"/>
                <a:cs typeface="Comic Sans MS"/>
                <a:sym typeface="Comic Sans MS"/>
              </a:rPr>
            </a:b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414"/>
        <p:cNvGrpSpPr/>
        <p:nvPr/>
      </p:nvGrpSpPr>
      <p:grpSpPr>
        <a:xfrm>
          <a:off x="0" y="0"/>
          <a:ext cx="0" cy="0"/>
          <a:chOff x="0" y="0"/>
          <a:chExt cx="0" cy="0"/>
        </a:xfrm>
      </p:grpSpPr>
      <p:sp>
        <p:nvSpPr>
          <p:cNvPr id="415" name="Google Shape;415;p57"/>
          <p:cNvSpPr txBox="1">
            <a:spLocks noGrp="1"/>
          </p:cNvSpPr>
          <p:nvPr>
            <p:ph idx="1"/>
          </p:nvPr>
        </p:nvSpPr>
        <p:spPr>
          <a:xfrm>
            <a:off x="0" y="500062"/>
            <a:ext cx="9144000" cy="24288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SzPts val="1680"/>
              <a:buNone/>
            </a:pPr>
            <a:endParaRPr sz="2400" b="0" i="0" u="none">
              <a:solidFill>
                <a:schemeClr val="lt1"/>
              </a:solidFill>
              <a:effectLst>
                <a:outerShdw blurRad="38100" dist="38100" dir="2700000" algn="tl">
                  <a:srgbClr val="C0C0C0"/>
                </a:outerShdw>
              </a:effectLst>
              <a:latin typeface="Comic Sans MS"/>
              <a:ea typeface="Comic Sans MS"/>
              <a:cs typeface="Comic Sans MS"/>
              <a:sym typeface="Comic Sans MS"/>
            </a:endParaRPr>
          </a:p>
          <a:p>
            <a:pPr marL="342900" lvl="0" indent="-342900" algn="l" rtl="0">
              <a:lnSpc>
                <a:spcPct val="80000"/>
              </a:lnSpc>
              <a:spcBef>
                <a:spcPts val="480"/>
              </a:spcBef>
              <a:spcAft>
                <a:spcPts val="0"/>
              </a:spcAft>
              <a:buClr>
                <a:schemeClr val="hlink"/>
              </a:buClr>
              <a:buSzPts val="1680"/>
              <a:buFont typeface="Noto Sans Symbols"/>
              <a:buChar char="■"/>
            </a:pPr>
            <a:r>
              <a:rPr lang="en-US" sz="2400" b="0" i="0" u="none">
                <a:solidFill>
                  <a:schemeClr val="hlink"/>
                </a:solidFill>
                <a:effectLst>
                  <a:outerShdw blurRad="38100" dist="38100" dir="2700000" algn="tl">
                    <a:srgbClr val="C0C0C0"/>
                  </a:outerShdw>
                </a:effectLst>
                <a:latin typeface="Comic Sans MS"/>
                <a:ea typeface="Comic Sans MS"/>
                <a:cs typeface="Comic Sans MS"/>
                <a:sym typeface="Comic Sans MS"/>
              </a:rPr>
              <a:t>ORTAK SINAVLAR:</a:t>
            </a:r>
            <a:r>
              <a:rPr lang="en-US" sz="2400" b="0" i="0" u="none">
                <a:solidFill>
                  <a:schemeClr val="lt1"/>
                </a:solidFill>
                <a:effectLst>
                  <a:outerShdw blurRad="38100" dist="38100" dir="2700000" algn="tl">
                    <a:srgbClr val="C0C0C0"/>
                  </a:outerShdw>
                </a:effectLst>
                <a:latin typeface="Comic Sans MS"/>
                <a:ea typeface="Comic Sans MS"/>
                <a:cs typeface="Comic Sans MS"/>
                <a:sym typeface="Comic Sans MS"/>
              </a:rPr>
              <a:t> </a:t>
            </a:r>
            <a:r>
              <a:rPr lang="en-US" sz="2400" b="0" i="0" u="none">
                <a:solidFill>
                  <a:schemeClr val="dk1"/>
                </a:solidFill>
                <a:latin typeface="Comic Sans MS"/>
                <a:ea typeface="Comic Sans MS"/>
                <a:cs typeface="Comic Sans MS"/>
                <a:sym typeface="Comic Sans MS"/>
              </a:rPr>
              <a:t>Okulumuzda tüm derslerde ortak sınav programı uygulanmaktadır. Öğrenci bu yöntemle haftalar sonra yapılacak sınav tarihlerini dönem başlarında öğrenmiş olur. Tüm sınıf seviyelerinde ortak sınav programı uygulanmakta olduğu için sınıflar arası zor soru, kolay soru sorununa da çözüm getirilmiştir. </a:t>
            </a:r>
            <a:endParaRPr/>
          </a:p>
        </p:txBody>
      </p:sp>
      <p:sp>
        <p:nvSpPr>
          <p:cNvPr id="416" name="Google Shape;416;p57"/>
          <p:cNvSpPr txBox="1"/>
          <p:nvPr/>
        </p:nvSpPr>
        <p:spPr>
          <a:xfrm>
            <a:off x="428625" y="3429000"/>
            <a:ext cx="8286600" cy="23082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hlink"/>
              </a:buClr>
              <a:buSzPts val="2400"/>
              <a:buFont typeface="Comic Sans MS"/>
              <a:buNone/>
            </a:pPr>
            <a:r>
              <a:rPr lang="en-US" sz="2400" b="1" i="0" u="none" dirty="0">
                <a:solidFill>
                  <a:schemeClr val="hlink"/>
                </a:solidFill>
                <a:latin typeface="Comic Sans MS"/>
                <a:ea typeface="Comic Sans MS"/>
                <a:cs typeface="Comic Sans MS"/>
                <a:sym typeface="Comic Sans MS"/>
              </a:rPr>
              <a:t>CEP TELEFONLARI</a:t>
            </a:r>
            <a:r>
              <a:rPr lang="en-US" sz="2400" b="0" i="0" u="none" dirty="0">
                <a:solidFill>
                  <a:schemeClr val="hlink"/>
                </a:solidFill>
                <a:latin typeface="Comic Sans MS"/>
                <a:ea typeface="Comic Sans MS"/>
                <a:cs typeface="Comic Sans MS"/>
                <a:sym typeface="Comic Sans MS"/>
              </a:rPr>
              <a:t/>
            </a:r>
            <a:br>
              <a:rPr lang="en-US" sz="2400" b="0" i="0" u="none" dirty="0">
                <a:solidFill>
                  <a:schemeClr val="hlink"/>
                </a:solidFill>
                <a:latin typeface="Comic Sans MS"/>
                <a:ea typeface="Comic Sans MS"/>
                <a:cs typeface="Comic Sans MS"/>
                <a:sym typeface="Comic Sans MS"/>
              </a:rPr>
            </a:br>
            <a:r>
              <a:rPr lang="en-US" sz="2400" b="0" i="0" u="none" dirty="0" err="1">
                <a:solidFill>
                  <a:schemeClr val="dk1"/>
                </a:solidFill>
                <a:latin typeface="Comic Sans MS"/>
                <a:ea typeface="Comic Sans MS"/>
                <a:cs typeface="Comic Sans MS"/>
                <a:sym typeface="Comic Sans MS"/>
              </a:rPr>
              <a:t>Öğrencilerin</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cep</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telefonlarını</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ders</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saatleri</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içinde</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açık</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bırakmaları</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ve</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kullanmaları</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kesinlikle</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yasaktır</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Öğretmenler</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tarafından</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açık</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olduğu</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tespit</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edildiği</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takdirde</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cep</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telefonları</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alınacak</a:t>
            </a:r>
            <a:r>
              <a:rPr lang="en-US" sz="2400" b="0" i="0" u="none" dirty="0">
                <a:solidFill>
                  <a:schemeClr val="dk1"/>
                </a:solidFill>
                <a:latin typeface="Comic Sans MS"/>
                <a:ea typeface="Comic Sans MS"/>
                <a:cs typeface="Comic Sans MS"/>
                <a:sym typeface="Comic Sans MS"/>
              </a:rPr>
              <a:t> </a:t>
            </a:r>
            <a:r>
              <a:rPr lang="en-US" sz="2400" b="0" i="0" u="none" dirty="0" err="1">
                <a:solidFill>
                  <a:schemeClr val="dk1"/>
                </a:solidFill>
                <a:latin typeface="Comic Sans MS"/>
                <a:ea typeface="Comic Sans MS"/>
                <a:cs typeface="Comic Sans MS"/>
                <a:sym typeface="Comic Sans MS"/>
              </a:rPr>
              <a:t>ve</a:t>
            </a:r>
            <a:r>
              <a:rPr lang="en-US" sz="2400" b="0" i="0" u="none" dirty="0">
                <a:solidFill>
                  <a:schemeClr val="dk1"/>
                </a:solidFill>
                <a:latin typeface="Comic Sans MS"/>
                <a:ea typeface="Comic Sans MS"/>
                <a:cs typeface="Comic Sans MS"/>
                <a:sym typeface="Comic Sans MS"/>
              </a:rPr>
              <a:t> </a:t>
            </a:r>
            <a:r>
              <a:rPr lang="tr-TR" sz="2400" b="0" i="0" u="none" dirty="0" smtClean="0">
                <a:solidFill>
                  <a:schemeClr val="dk1"/>
                </a:solidFill>
                <a:latin typeface="Comic Sans MS"/>
                <a:ea typeface="Comic Sans MS"/>
                <a:cs typeface="Comic Sans MS"/>
                <a:sym typeface="Comic Sans MS"/>
              </a:rPr>
              <a:t>disiplin işlemi uygulanacaktır.</a:t>
            </a:r>
            <a:r>
              <a:rPr lang="en-US" sz="2400" b="0" i="0" u="none" dirty="0" smtClean="0">
                <a:solidFill>
                  <a:schemeClr val="dk1"/>
                </a:solidFill>
                <a:latin typeface="Comic Sans MS"/>
                <a:ea typeface="Comic Sans MS"/>
                <a:cs typeface="Comic Sans MS"/>
                <a:sym typeface="Comic Sans MS"/>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420"/>
        <p:cNvGrpSpPr/>
        <p:nvPr/>
      </p:nvGrpSpPr>
      <p:grpSpPr>
        <a:xfrm>
          <a:off x="0" y="0"/>
          <a:ext cx="0" cy="0"/>
          <a:chOff x="0" y="0"/>
          <a:chExt cx="0" cy="0"/>
        </a:xfrm>
      </p:grpSpPr>
      <p:sp>
        <p:nvSpPr>
          <p:cNvPr id="421" name="Google Shape;421;p58"/>
          <p:cNvSpPr txBox="1"/>
          <p:nvPr/>
        </p:nvSpPr>
        <p:spPr>
          <a:xfrm>
            <a:off x="827087" y="685800"/>
            <a:ext cx="7818300" cy="946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C000"/>
              </a:buClr>
              <a:buSzPts val="2800"/>
              <a:buFont typeface="Comic Sans MS"/>
              <a:buNone/>
            </a:pPr>
            <a:r>
              <a:rPr lang="en-US" sz="2800" b="0" i="0" u="none">
                <a:solidFill>
                  <a:srgbClr val="FFC000"/>
                </a:solidFill>
                <a:effectLst>
                  <a:outerShdw blurRad="38100" dist="38100" dir="2700000" algn="tl">
                    <a:srgbClr val="C0C0C0"/>
                  </a:outerShdw>
                </a:effectLst>
                <a:latin typeface="Comic Sans MS"/>
                <a:ea typeface="Comic Sans MS"/>
                <a:cs typeface="Comic Sans MS"/>
                <a:sym typeface="Comic Sans MS"/>
              </a:rPr>
              <a:t>REHBERLİK VE PSİKOLOJİK DANIŞMA </a:t>
            </a:r>
            <a:endParaRPr/>
          </a:p>
          <a:p>
            <a:pPr marL="0" marR="0" lvl="0" indent="0" algn="ctr" rtl="0">
              <a:lnSpc>
                <a:spcPct val="100000"/>
              </a:lnSpc>
              <a:spcBef>
                <a:spcPts val="0"/>
              </a:spcBef>
              <a:spcAft>
                <a:spcPts val="0"/>
              </a:spcAft>
              <a:buClr>
                <a:srgbClr val="FFC000"/>
              </a:buClr>
              <a:buSzPts val="2800"/>
              <a:buFont typeface="Comic Sans MS"/>
              <a:buNone/>
            </a:pPr>
            <a:r>
              <a:rPr lang="en-US" sz="2800" b="0" i="0" u="none">
                <a:solidFill>
                  <a:srgbClr val="FFC000"/>
                </a:solidFill>
                <a:effectLst>
                  <a:outerShdw blurRad="38100" dist="38100" dir="2700000" algn="tl">
                    <a:srgbClr val="C0C0C0"/>
                  </a:outerShdw>
                </a:effectLst>
                <a:latin typeface="Comic Sans MS"/>
                <a:ea typeface="Comic Sans MS"/>
                <a:cs typeface="Comic Sans MS"/>
                <a:sym typeface="Comic Sans MS"/>
              </a:rPr>
              <a:t>HİZMETLERİ</a:t>
            </a:r>
            <a:endParaRPr/>
          </a:p>
        </p:txBody>
      </p:sp>
      <p:sp>
        <p:nvSpPr>
          <p:cNvPr id="422" name="Google Shape;422;p58"/>
          <p:cNvSpPr txBox="1"/>
          <p:nvPr/>
        </p:nvSpPr>
        <p:spPr>
          <a:xfrm>
            <a:off x="785812" y="1905000"/>
            <a:ext cx="7286700" cy="30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omic Sans MS"/>
              <a:buNone/>
            </a:pP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Öğrencinin</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bir</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birey</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olarak</a:t>
            </a:r>
            <a:r>
              <a:rPr lang="en-US" sz="2400" b="0" i="0" u="none" dirty="0">
                <a:solidFill>
                  <a:schemeClr val="lt1"/>
                </a:solidFill>
                <a:latin typeface="Comic Sans MS"/>
                <a:ea typeface="Comic Sans MS"/>
                <a:cs typeface="Comic Sans MS"/>
                <a:sym typeface="Comic Sans MS"/>
              </a:rPr>
              <a:t> her </a:t>
            </a:r>
            <a:r>
              <a:rPr lang="en-US" sz="2400" b="0" i="0" u="none" dirty="0" err="1">
                <a:solidFill>
                  <a:schemeClr val="lt1"/>
                </a:solidFill>
                <a:latin typeface="Comic Sans MS"/>
                <a:ea typeface="Comic Sans MS"/>
                <a:cs typeface="Comic Sans MS"/>
                <a:sym typeface="Comic Sans MS"/>
              </a:rPr>
              <a:t>yönüyle</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potansiyelini</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keşfetmesi</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kendini</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geliştirmesine</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yardım</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amaçlı</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kişiye</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ya</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da</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gruba</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yönelmiş</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sistemli</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profesyonel</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ve</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sürekli</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yardım</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hizmetleridir</a:t>
            </a:r>
            <a:r>
              <a:rPr lang="en-US" sz="2400" b="0" i="0" u="none" dirty="0">
                <a:solidFill>
                  <a:schemeClr val="lt1"/>
                </a:solidFill>
                <a:latin typeface="Comic Sans MS"/>
                <a:ea typeface="Comic Sans MS"/>
                <a:cs typeface="Comic Sans MS"/>
                <a:sym typeface="Comic Sans MS"/>
              </a:rPr>
              <a:t>.</a:t>
            </a:r>
            <a:endParaRPr/>
          </a:p>
          <a:p>
            <a:pPr marL="0" marR="0" lvl="0" indent="0" algn="l" rtl="0">
              <a:lnSpc>
                <a:spcPct val="100000"/>
              </a:lnSpc>
              <a:spcBef>
                <a:spcPts val="0"/>
              </a:spcBef>
              <a:spcAft>
                <a:spcPts val="0"/>
              </a:spcAft>
              <a:buClr>
                <a:schemeClr val="lt1"/>
              </a:buClr>
              <a:buSzPts val="2400"/>
              <a:buFont typeface="Times New Roman"/>
              <a:buNone/>
            </a:pPr>
            <a:endParaRPr sz="2400" b="0" i="0" u="none">
              <a:solidFill>
                <a:schemeClr val="lt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lt1"/>
              </a:buClr>
              <a:buSzPts val="2400"/>
              <a:buFont typeface="Comic Sans MS"/>
              <a:buNone/>
            </a:pPr>
            <a:r>
              <a:rPr lang="en-US" sz="2400" b="0" i="0" u="none" dirty="0">
                <a:solidFill>
                  <a:schemeClr val="lt1"/>
                </a:solidFill>
                <a:latin typeface="Comic Sans MS"/>
                <a:ea typeface="Comic Sans MS"/>
                <a:cs typeface="Comic Sans MS"/>
                <a:sym typeface="Comic Sans MS"/>
              </a:rPr>
              <a:t>Bu </a:t>
            </a:r>
            <a:r>
              <a:rPr lang="en-US" sz="2400" b="0" i="0" u="none" dirty="0" err="1">
                <a:solidFill>
                  <a:schemeClr val="lt1"/>
                </a:solidFill>
                <a:latin typeface="Comic Sans MS"/>
                <a:ea typeface="Comic Sans MS"/>
                <a:cs typeface="Comic Sans MS"/>
                <a:sym typeface="Comic Sans MS"/>
              </a:rPr>
              <a:t>hizmet</a:t>
            </a:r>
            <a:r>
              <a:rPr lang="en-US" sz="2400" b="0" i="0" u="none" dirty="0">
                <a:solidFill>
                  <a:schemeClr val="lt1"/>
                </a:solidFill>
                <a:latin typeface="Comic Sans MS"/>
                <a:ea typeface="Comic Sans MS"/>
                <a:cs typeface="Comic Sans MS"/>
                <a:sym typeface="Comic Sans MS"/>
              </a:rPr>
              <a:t> </a:t>
            </a:r>
            <a:r>
              <a:rPr lang="tr-TR" sz="2400" dirty="0" smtClean="0">
                <a:solidFill>
                  <a:schemeClr val="lt1"/>
                </a:solidFill>
                <a:latin typeface="Comic Sans MS"/>
                <a:ea typeface="Comic Sans MS"/>
                <a:cs typeface="Comic Sans MS"/>
                <a:sym typeface="Comic Sans MS"/>
              </a:rPr>
              <a:t>t</a:t>
            </a:r>
            <a:r>
              <a:rPr lang="en-US" sz="2400" b="0" i="0" u="none" dirty="0" err="1" smtClean="0">
                <a:solidFill>
                  <a:schemeClr val="lt1"/>
                </a:solidFill>
                <a:latin typeface="Comic Sans MS"/>
                <a:ea typeface="Comic Sans MS"/>
                <a:cs typeface="Comic Sans MS"/>
                <a:sym typeface="Comic Sans MS"/>
              </a:rPr>
              <a:t>üm</a:t>
            </a:r>
            <a:r>
              <a:rPr lang="en-US" sz="2400" b="0" i="0" u="none" dirty="0" smtClean="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çalışanların</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ortak</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katılımıyla</a:t>
            </a:r>
            <a:r>
              <a:rPr lang="en-US" sz="2400" b="0" i="0" u="none" dirty="0">
                <a:solidFill>
                  <a:schemeClr val="lt1"/>
                </a:solidFill>
                <a:latin typeface="Comic Sans MS"/>
                <a:ea typeface="Comic Sans MS"/>
                <a:cs typeface="Comic Sans MS"/>
                <a:sym typeface="Comic Sans MS"/>
              </a:rPr>
              <a:t> </a:t>
            </a:r>
            <a:r>
              <a:rPr lang="en-US" sz="2400" b="0" i="0" u="none" dirty="0" err="1">
                <a:solidFill>
                  <a:schemeClr val="lt1"/>
                </a:solidFill>
                <a:latin typeface="Comic Sans MS"/>
                <a:ea typeface="Comic Sans MS"/>
                <a:cs typeface="Comic Sans MS"/>
                <a:sym typeface="Comic Sans MS"/>
              </a:rPr>
              <a:t>yürütülür</a:t>
            </a:r>
            <a:r>
              <a:rPr lang="en-US" sz="2400" b="0" i="0" u="none" dirty="0">
                <a:solidFill>
                  <a:schemeClr val="lt1"/>
                </a:solidFill>
                <a:latin typeface="Comic Sans MS"/>
                <a:ea typeface="Comic Sans MS"/>
                <a:cs typeface="Comic Sans MS"/>
                <a:sym typeface="Comic Sans MS"/>
              </a:rPr>
              <a:t>.</a:t>
            </a:r>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84</TotalTime>
  <Words>453</Words>
  <Application>Microsoft Office PowerPoint</Application>
  <PresentationFormat>Ekran Gösterisi (4:3)</PresentationFormat>
  <Paragraphs>137</Paragraphs>
  <Slides>38</Slides>
  <Notes>36</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Raptiye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REHBERLİK VE PSİKOLOJİK DANIŞMA HİZMET ALANLARI</vt:lpstr>
      <vt:lpstr>PowerPoint Sunusu</vt:lpstr>
      <vt:lpstr>PowerPoint Sunusu</vt:lpstr>
      <vt:lpstr>PowerPoint Sunusu</vt:lpstr>
      <vt:lpstr>PowerPoint Sunusu</vt:lpstr>
      <vt:lpstr>   Ders süresi ve günlük çalışma saatleri MADDE 9- (1) Ortaöğretim kurumlarında bir ders saati süresi 40  dakikadır.   Geç gelme  MADDE 35- (1) Geç gelme birinci ders saati için belirlenen süre ile sınırlıdır. Bu süre sene başı öğretmenler kurulunda belirlenir. Ancak her beş defa geç kalma yarım gün devamsızlıktan sayılır. Bu sürenin dışındaki geç gelmeler devamsızlıktan sayılır.   Okulumuzda ilk ders başladıktan sonraki ilk 10 dk geç kalma olarak kabul edilir, Geç kalmayı alışkanlık haline getiren öğrencinin bu durumuyla ilgili olarak gerektiğinde  velisi , rehberlik servisi ile , okul yönetimi ile işbirliğine gidilir.    </vt:lpstr>
      <vt:lpstr>Devam-devamsızlık ve ilişik kesme MADDE 36- (1) Okula devam zorunludur.  (2) Uygulamayla ilgili olarak; b) Günlük toplam ders saatinin 2/3 ü ve daha fazlasına gelmeyenlerin devamsızlığı bir gün, diğer devamsızlıklar ise yarım gün sayılır.   (4Devamsızlık yapan öğrencinin durumu posta, e-Posta veya diğer iletişim araçlarıyla velisine bildirilir, varsa özür belgesini okul yönetimine teslim etmesi istenir. Devamsızlığın 5 inci, 15 inci ve 25 inci günlerinde, tebligat yapılır ve öğrencinin okula devamının sağlanması istenir.    </vt:lpstr>
      <vt:lpstr>                     (5) Devamsızlık süresi özürsüz 10 günü, toplamda 30 günü aşan öğrenciler, ders puanları ne olursa olsun başarısız sayılır ve durumları yazılı olarak velilerine bildirilir.  Ancak üniversite hastaneleri, eğitim ve araştırma hastaneleri veya tam teşekküllü hastanelerde kontrol kayıtlı sürekli tedaviyi ya da organ naklini gerektiren hastalığı bulunanlar, tam zamanlı kaynaştırma yoluyla eğitimlerine devam eden özel eğitim ihtiyacı olan öğrenciler ve özel eğitim meslek liselerine kayıtlı olan öğrenciler, sosyal hizmet, emniyet ve asayiş birimlerinin resmî raporları doğrultusunda koruma ve bakım altına alınanlar ile tutuklu öğrencilerin özürsüz devamsızlık süresi 10 günü geçmemek kaydıyla toplam devamsızlık süresi 60 gün olarak uygulanır. Devamsızlık nedeniyle başarısız sayılan ve öğrenim hakkı bulunan öğrenciler derslere devam edemez ve bir sonraki eğitim ve öğretim yılında okula devam ettirilir.    (7) Öğrencinin devamsızlık yaptığı süreye ilişkin özür belgesi veya yazılı veli beyanı, özür gününü takip eden en geç 5 iş günü içinde okul yönetimine verilir .</vt:lpstr>
      <vt:lpstr>        Puanla değerlendirme       MADDE 44- (1) Sınav, performans çalışması, proje ve       uygulamalar 100 tam puan üzerinden değerlendirilir.         (2) Puan değerleri ve dereceleri aşağıdaki gibidir.              Puan                            Derece          85,00-100                 Pekiyi         70,00-84,99                   İyi         60,00-69,99                 Orta         50,00-59,99                Geçer        0-49,99             Geçmez </vt:lpstr>
      <vt:lpstr>Yazılı ve uygulamalı sınavlar  MADDE 45- (1) Yazılı ve uygulamalı sınavlarla ilgili olarak aşağıdaki esaslara uyulur. a) Haftalık ders saati sayısına bakılmaksızın her dersten en az iki yazılı sınav yapılması esastır . b) Birden fazla şubede okutulan tüm derslerin yazılı ve uygulamalı sınavları ortak yapılır ve ortak değerlendirilir.  ç) Zorunlu hâller dışında yazılı sınav süresi bir ders saatini aşamaz. g) Bir sınıfta bir günde yapılacak yazılı ve uygulamalı sınavların sayısının ikiyi geçmemesi esastır. Ancak zorunlu hâllerde fazladan bir sınav daha yapılabilir. (2) Yazılı sınavların klasik/yoruma dayalı olarak yapılması esastır. Ancak her dönemde her dersin sınavlarından biri test usulüyle de yapılabilir.  </vt:lpstr>
      <vt:lpstr>SINIF GEÇME Dönem puanı  MADDE 51- (1) Bir dersin dönem puanı;  a) Sınavlardan alınan puanların, b) Performans çalışması puanının/puanlarının, c) Varsa proje puanının, aritmetik ortalaması alınarak belirlenir.   (2) Zorunlu hâllerde, bir yazılı sınav eksiğiyle de dönem puanı verilebilir.  </vt:lpstr>
      <vt:lpstr>  Bir dersin yılsonu puanı  MADDE 53- (1) Bir dersin yılsonu puanı;  Birinci ve ikinci dönem puanlarının aritmetik ortalamasıdır.                    I.Dönem    II.Dönem      Yıl Sonu A Dersi         70.00         80.00                75.00 B Dersi         89.24         98.42                93.83    Bir dersin ağırlığı ve ağırlıklı puanı MADDE 54- (2) Bir dersin yılsonu puanıyla o dersin haftalık ders saati sayısının çarpımından elde edilen puan, o dersin ağırlıklı puanıdır.  </vt:lpstr>
      <vt:lpstr>Yılsonu başarı puanı  MADDE 55- (1) Öğrencinin yılsonu başarı puanı, derslerin ağırlıklı puanları toplamının bu derslerin haftalık ders saatleri toplamına bölümüyle elde edilen puandır. hesaplanırken bölme işlemi, virgülden sonra dört basamak yürütülür.  (2) Yılsonu başarı puanı, mezuniyet puanının hesaplanmasında esas alınır.           YılsnPuanı    Hftlk DersSaati  Ağırlık   A Dersi       75.22    X      4                300.88 B Dersi       66.11     X     2                132.22 C Dersi       94.40     X     4                377.60 T O P L A M       =        10              810.70/10 = 81.07         </vt:lpstr>
      <vt:lpstr>Ders yılı sonunda  herhangi bir dersten başarılı sayılma   MADDE 56- (1) Öğrencinin, ders yılı sonunda herhangi bir dersten başarılı sayılabilmesi için;   İki dönem puanının aritmetik ortalamasının en az 50  OLMASI GEREKİR.</vt:lpstr>
      <vt:lpstr>Doğrudan sınıf geçme  MADDE 57- (1) Ders yılı sonunda her bir dersten iki dönem puanı bulunmak kaydıyla;  a) Tüm derslerden başarılı olan,  b) Başarısız dersi/dersleri olanlardan, yılsonu başarı puanı en az 50 olan  öğrenciler doğrudan sınıf geçer.  (2) Yılsonu başarı puanıyla başarılı sayılamayacak derslerden başarısız olan öğrenciler, o dersten sorumlu geçer.</vt:lpstr>
      <vt:lpstr>  Sorumlu olarak sınıf geçme  ve sorumluluğun kalkması   MADDE 58- (1) Ders yılı sonunda her bir dersten iki dönem puanı bulunmak kaydıyla doğrudan sınıfını geçemeyen öğrencilerden; bir sınıfta başarısız ders sayısı en fazla 3 ders olanlar sorumlu olarak sınıflarını geçer. Ancak alt sınıflar da dâhil toplam 6 dersten fazla başarısız dersi bulunanlar sınıf tekrar eder. Nakil ve geçişler nedeniyle ortaya çıkan sorumlu dersler bu sayıya dâhil edilmez. (2) Sorumluluk sınavları, ders yılı içerisinde yapılan yazılı ve/veya uygulamalı sınav esaslarına göre birinci dönemin ilk haftası ile ikinci dönemin ilk ve son haftaları içerisinde iki alan öğretmeni, bulunmaması hâlinde biri alan öğretmeni olmak üzere iki öğretmen tarafından yapılır   (4) Bir dersin sorumluluğu, o dersin sorumluluk sınavında başarılı olunması hâlinde kalkar.  </vt:lpstr>
      <vt:lpstr>Mezuniyet puanı MADDE 65-  (1) Mezuniyet puanı; dokuz, on, on bir ve on ikinci sınıfların yılsonu başarı puanlarının aritmetik ortalamasıdır.   </vt:lpstr>
      <vt:lpstr>Öğrencilerin ödüllendirilmesi Teşekkür, takdir ve üstün başarı belgesi ile ödüllendirme MADDE 160- (1) Okul öğrenci ödül ve disiplin kurulu,  tüm derslerden başarılı olan, ve davranış puanı 100 olan öğrencilerden; a) 70,00-84,99 arasındakileri teşekkür belgesi, b) 85,00 ve daha yukarı olanları takdir belgesi, c) Ortaöğrenim süresince en az üç öğretim yılının bütün döneminde takdir belgesi alanları üstün başarı belgesi ile ödüllendirir. (2) Üstün başarı belgesi almaya hak kazanan öğrencilere okulun iftihar listesinde yer verilir.</vt:lpstr>
      <vt:lpstr>Onur belgesi ile ödüllendirme MADDE 161- (1) Okul öğrenci ödül ve disiplin kurulu puan şartına bağlı kalmadan; a) Türkçeyi doğru, güzel ve etkili kullanarak örnek olmak, b) Bilimsel projelerle sosyal etkinliklere katılmak, bu çalışmalarda liderlik yapmak, yapılan etkinliklerde eğitime katkıda bulunmak ve üstün başarı göstermek, c) Okul araç-gereç ve donanımlarıyla çevreyi koruma ve gözetmede davranışlarıyla örnek olmak, ç) Görgü kurallarına uymada ve insan ilişkilerinde örnek olmak, d) Trafik kurallarına uymada örnek davranışlar sergilemek, e) Bilişim araçlarını kullanmada iyi örnek olacak davranışlar sergilemek, f) Okula ve derslere düzenli olarak gelmek, bu yönde arkadaşlarına iyi örnek olmak, g) Zorunlu göç mağdurları, mülteci ve sığınmacılar, gazi ve şehit yakınları, doğal afetlerden etkilenenler, yaşlı, yetim, öksüz, güçsüz, engelli ve benzeri durumda olanlar ile diğer yardıma ihtiyaç duyanlara yönelik yürütülen toplum hizmetlerinde görev almak, ğ) Alınan sağlık ve güvenlik tedbirlerine uyarak konuyla ilgili örnek davranışlar sergilemek   gibi davranışlardan örnek oluşturacak bir ya da birkaçını gösteren davranış puanı indirilmemiş öğrencileri; öğretim yılı içinde herhangi bir ödül alıp almadığına bakılmaksızın öğrenci, öğretmen veya okul yönetiminin teklifi, onur kurulunun uygun görüşü doğrultusunda onur belgesiyle ödüllendirir. Bir öğretim yılı içinde iki ve daha fazla onur belgesi alan öğrencilere okulun onur listesinde yer verilir. </vt:lpstr>
      <vt:lpstr>Disiplin Disiplin cezaları MADDE 163- (1) Öğrencilere, disiplin cezasını gerektiren davranış ve fiillerinin niteliklerine göre; a) Kınama, b) Okuldan kısa süreli uzaklaştırma, c) Okul değiştirme,  ç) Örgün eğitim dışına çıkarma cezalarından biri verilir.  </vt:lpstr>
      <vt:lpstr>Cezaya neden olan davranış ve fiilin tekrarlanması MADDE 166- (1) Disiplin cezası verilmesine sebep olmuş bir fiil veya davranışın bir öğretim yılı içerisinde tekrarında veya aynı cezayı gerektiren farklı bir fiil veya davranışın gerçekleşmesinde bir derece ağır ceza uygulanır. Davranış puanının indirilmesi MADDE 170- (1) Her ders yılı başında öğrencilerin davranış puanı 100’dür.  (2) Ceza alan öğrencilerin davranış puanlarından; Kınama cezası için 10,  Okuldan kısa süreli uzaklaştırma cezası için 20, Okul değiştirme cezası için 40, ç) Örgün eğitim dışına çıkarma cezası için 80 puan indirilir. </vt:lpstr>
      <vt:lpstr>Kılık ve kıyafet sınırlamaları  MADDE 4 – (1) Öğrenciler;  a) Öğrenim gördükleri okulun arması ve rozeti dışında nişan, arma, sembol, rozet ve benzeri takılar takamaz,  b) İnsan sağlığını olumsuz yönde etkileyen ve mevsim şartlarına uygun olmayan kıyafetler giyemez,  c) Yırtık veya delikli kıyafetler ile şeffaf kıyafetler giyemez,  ç) Vücut hatlarını belli eden şort, tayt gibi kıyafetler ile diz üstü etek, derin yırtmaçlı etek, kısa pantolon, kolsuz tişört ve kolsuz gömlek giyemez,  d) Okullarda yüzü açık bulunur; siyasî sembol içeren simge, şekil ve yazıların yer aldığı fular, bere, şapka, çanta ve benzeri materyalleri kullanamaz; saç boyama, vücuda dövme ve makyaj yapamaz, pirsing takamaz, bıyık ve sakal bırakamaz,  e) Okul öncesi eğitim kurumlarında ve ilkokullarda okul içinde baş açık bulunur. </vt:lpstr>
      <vt:lpstr> Disiplin cezasını gerektiren davranış ve fiiller MADDE 164- (1) Kınama cezasını gerektiren davranışlar ve fiiller şunlardır: a) Okulu, çevresini ve eşyasını kirletmek, b) Yapması gereken görevleri yapmamak, c) Kılık-kıyafete ilişkin mevzuat hükümlerine uymamak, ç) Tütün ve tütün mamullerini bulundurmak veya içmek, d) Başkasına ait eşyayı izinsiz almak veya kullanmak, e) Yalan söylemek, f) Özürsüz devamsızlık yapmak, okula geldiği hâlde özürsüz eğitim ve öğretim faaliyetlerine, törenlere ve diğer sosyal etkinliklere katılmamak, geç katılmak veya erken ayrılmak   </vt:lpstr>
      <vt:lpstr>PowerPoint Sunusu</vt:lpstr>
      <vt:lpstr> (2) Okuldan kısa süreli uzaklaştırma cezasını gerektiren fiil ve davranışlar; a) Kişilere, arkadaşlarına söz ve davranışlarla sarkıntılık, hakaret ve iftira etmek veya başkalarını bu gibi davranışlara kışkırtmak,  b) Pansiyonu terk ederek gece izinsiz dışarıda kalmak,  c) Kişileri veya grupları dil, ırk, cinsiyet, siyasi düşünce, felsefi ve dini inançlarına göre ayırmayı, kınamayı, kötülemeyi amaçlayan davranışlarda bulunmak veya ayrımcılığı körükleyici semboller taşımak, ç) İzinsiz gösteri veya toplantı düzenlemek, bu tür gösteri veya toplantılara katılmak ve bu amaçla yapılan etkinliklerde bulunmak, d) Her türlü ortamda kumar oynamak veya oynatmak, e) Verilen görevlerin yapılmasına engel olmak, f) Başkalarına hakaret etmek,  g) Yasaklanmış veya müstehcen yayın, kitap, dergi, broşür, gazete, bildiri, beyanname, ilan ve benzerlerini dağıtmak, duvarlara ve diğer yerlere asmak, yapıştırmak, yazmak; bu amaçlar için okul araç-gerecini ve eklentilerini kullanmak, ğ) Bilişim araçları yoluyla eğitim ve öğretim faaliyetleriyle kişilere zarar vermek, h) Özürsüz devamsızlık yapmayı, okula geldiği hâlde özürsüz eğitim ve öğretim faaliyetlerine, törenlere ve diğer sosyal etkinliklere katılmamayı, geç katılmayı veya erken ayrılmayı alışkanlık haline getirmek, ı) Kavga etmek, başkalarına fiili şiddet uygulamak, i) Okul binası, eklenti ve donanımlarına, arkadaşlarının araç-gerecine siyasi, ideolojik veya müstehcen amaçlı yazılar yazmak, resim veya semboller çizmek, j) Toplu kopya çekmek veya çekilmesine yardımcı olmak, k) Sarhoşluk veren zararlı maddeleri bulundurmak veya kullanmak. </vt:lpstr>
      <vt:lpstr>(3) Okul değiştirme cezasını gerektiren fiil ve davranışlar; a) Türk Bayrağına, ülkeyi, milleti ve devleti temsil eden sembollere saygısızlık etmek, b) Millî ve manevi değerleri söz, yazı, resim veya başka bir şekilde aşağılamak; bu değerlere küfür ve hakaret etmek, c) Okul çalışanlarının görevlerini yapmalarına engel olmak, ç) Hırsızlık yapmak, yaptırmak ve yapılmasına yardımcı olmak, d) Okulla ilişkisi olmayan kişileri, okulda veya eklentilerinde barındırmak, e) Okul tarafından verilen belgelerde değişiklik yapmak; sahte belge düzenlemek; üzerinde değişiklik yapılmış belgeleri kullanmak veya bu belgelerin sağladığı haklardan yararlanmak ve başkalarını yararlandırmak, f) Okul sınırları içinde herhangi bir yeri, izinsiz olarak eğitim ve öğretim amaçları dışında kullanmak veya kullanılmasına yardımcı olmak, g) Okula ait taşınır veya taşınmaz mallara zarar vermek, ğ) Ders, sınav, uygulama ve diğer faaliyetlerin yapılmasını engellemek veya arkadaşlarını bu eylemlere katılmaya kışkırtmak, h) Eğitim ve öğretim ortamına yaralayıcı, öldürücü silah ve patlayıcı madde ile her türlü aletleri getirmek veya bunları bulundurmak, ı) Zor kullanarak veya tehditle kopya çekmek veya çekilmesini sağlamak, i) Bağımlılık yapan zararlı maddeleri bulundurmak veya kullanmak, j) Yerine başkasını sınava sokmak, başkasının yerine sınava girmek, k) Eğitim ve öğretim ortamında siyasi partilerin, bu partilere bağlı yan kuruluşların, derneklerin, sendikaların ve benzeri kuruluşların siyasi ve ideolojik görüşleri doğrultusunda eylem düzenlemek, başkalarını bu gibi eylemleri düzenlemeye kışkırtmak, düzenlenmiş eylemlere etkin biçimde katılmak,  l) Siyasi partilere, bu partilere bağlı yan kuruluşlara, derneklere, sendikalara ve benzeri kuruluşlara üye olmak, üye kaydetmek, para toplamak ve bağışta bulunmaya zorlamak, m) Bilişim araçları yoluyla eğitim ve öğretimi engellemek, kişilere ağır derecede maddi ve manevi zarar vermek, n) İzin almadan okulla ilgili; bilgi vermek, basın toplantısı yapmak, bildiri yayınlamak ve dağıtmak, faaliyet tertip etmek veya bu kapsamdaki faaliyetlerde etkin rol almak, o) Bir kimseyi ya da grubu suç sayılan bir eylemi yapmaya, böyle eylemlere katılmaya, yalan bildirimde bulunmaya veya suçu yüklenmeye zorlamak, ö) Zor kullanarak başkasına ait mal ve eşyaya el koymak, başkalarını bu işleri yapmaya zorlamak, </vt:lpstr>
      <vt:lpstr>(4) Örgün eğitim dışına çıkarma cezasını gerektiren davranışlar; a) Türk Bayrağına, ülkeyi, milleti ve devleti temsil eden sembollere hakaret etmek, b) Türkiye 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 c) Kişileri veya grupları; dil, ırk, cinsiyet, siyasi düşünce, felsefi ve dini inançlarına göre ayırmayı, kınamayı, amaçlayan bölücü ve yıkıcı toplu eylemler düzenlemek, katılmak, bu eylemlerin organizasyonunda yer almak,  ç) Kurul ve komisyonların çalışmasını tehdit veya zor kullanarak engellemek, d) Bağımlılık yapan zararlı maddelerin ticaretini yapmak, e) Okul ve eklentilerinde güvenlik güçlerince aranan kişileri saklamak ve barındırmak, f) Eğitim ve öğretim ortamını işgal etmek,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Vaio</dc:creator>
  <cp:lastModifiedBy>Rehberlik Servisi</cp:lastModifiedBy>
  <cp:revision>17</cp:revision>
  <dcterms:modified xsi:type="dcterms:W3CDTF">2019-11-21T09:01:54Z</dcterms:modified>
</cp:coreProperties>
</file>